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8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EBE6D-7665-4EFF-9F19-EDF1EC107456}"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BE6D-7665-4EFF-9F19-EDF1EC107456}"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BE6D-7665-4EFF-9F19-EDF1EC107456}"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BE6D-7665-4EFF-9F19-EDF1EC107456}"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EBE6D-7665-4EFF-9F19-EDF1EC107456}"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EBE6D-7665-4EFF-9F19-EDF1EC107456}"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EBE6D-7665-4EFF-9F19-EDF1EC107456}"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EBE6D-7665-4EFF-9F19-EDF1EC107456}"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EBE6D-7665-4EFF-9F19-EDF1EC107456}"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EBE6D-7665-4EFF-9F19-EDF1EC107456}"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EBE6D-7665-4EFF-9F19-EDF1EC107456}"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20D63-312B-457E-96DC-85F34C2086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EBE6D-7665-4EFF-9F19-EDF1EC107456}" type="datetimeFigureOut">
              <a:rPr lang="en-US" smtClean="0"/>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20D63-312B-457E-96DC-85F34C2086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ep.shef.ac.uk/research/mice/opera_models/test_model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smtClean="0"/>
              <a:t>Magnetic Modelling (1)</a:t>
            </a:r>
            <a:endParaRPr lang="en-US" dirty="0"/>
          </a:p>
        </p:txBody>
      </p:sp>
      <p:sp>
        <p:nvSpPr>
          <p:cNvPr id="4" name="TextBox 3"/>
          <p:cNvSpPr txBox="1"/>
          <p:nvPr/>
        </p:nvSpPr>
        <p:spPr>
          <a:xfrm>
            <a:off x="395536" y="908720"/>
            <a:ext cx="8352928" cy="4801314"/>
          </a:xfrm>
          <a:prstGeom prst="rect">
            <a:avLst/>
          </a:prstGeom>
          <a:noFill/>
        </p:spPr>
        <p:txBody>
          <a:bodyPr wrap="square" rtlCol="0">
            <a:spAutoFit/>
          </a:bodyPr>
          <a:lstStyle/>
          <a:p>
            <a:r>
              <a:rPr lang="en-GB" b="1" dirty="0" smtClean="0"/>
              <a:t>Hall Model</a:t>
            </a:r>
            <a:endParaRPr lang="en-US" b="1" dirty="0"/>
          </a:p>
          <a:p>
            <a:endParaRPr lang="en-US" b="1" dirty="0" smtClean="0"/>
          </a:p>
          <a:p>
            <a:r>
              <a:rPr lang="en-US" dirty="0" smtClean="0"/>
              <a:t> The current MICE Hall Model is complete insomuch as that we are not actively adding new structural components within the hall. </a:t>
            </a:r>
            <a:r>
              <a:rPr lang="en-US" dirty="0"/>
              <a:t>T</a:t>
            </a:r>
            <a:r>
              <a:rPr lang="en-US" dirty="0" smtClean="0"/>
              <a:t>he model is being used to gain information about the fields in the racks behind the north shield wall and the compressors on the west wall under various assumptions. (Note to Ken this is mainly about mass distribution within the racks.)</a:t>
            </a:r>
          </a:p>
          <a:p>
            <a:endParaRPr lang="en-US" dirty="0"/>
          </a:p>
          <a:p>
            <a:r>
              <a:rPr lang="en-US" dirty="0" smtClean="0"/>
              <a:t>The racks/compressors contain some fairly fine detail and so  given the size of the Hall model there is a compromise </a:t>
            </a:r>
            <a:r>
              <a:rPr lang="en-US" dirty="0" err="1" smtClean="0"/>
              <a:t>wrt</a:t>
            </a:r>
            <a:r>
              <a:rPr lang="en-US" dirty="0" smtClean="0"/>
              <a:t> the achieved meshing resolution. </a:t>
            </a:r>
          </a:p>
          <a:p>
            <a:r>
              <a:rPr lang="en-US" dirty="0" smtClean="0"/>
              <a:t>It is clear that the results that the model is producing needs checking with reality.</a:t>
            </a:r>
          </a:p>
          <a:p>
            <a:endParaRPr lang="en-US" dirty="0"/>
          </a:p>
          <a:p>
            <a:r>
              <a:rPr lang="en-US" dirty="0" smtClean="0"/>
              <a:t>Vicky </a:t>
            </a:r>
            <a:r>
              <a:rPr lang="en-US" dirty="0" err="1" smtClean="0"/>
              <a:t>Bayliss</a:t>
            </a:r>
            <a:r>
              <a:rPr lang="en-US" dirty="0" smtClean="0"/>
              <a:t> is building a finer magnetic model of the setup (including identical compressors) in use in R9 and this will be backed up with real field measurements. </a:t>
            </a:r>
            <a:r>
              <a:rPr lang="en-US" dirty="0"/>
              <a:t>W</a:t>
            </a:r>
            <a:r>
              <a:rPr lang="en-US" dirty="0" smtClean="0"/>
              <a:t>e will extrapolate the results of the R9 bench-test to the MICE Hall model as a first indication of the validity of results.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smtClean="0"/>
              <a:t>Magnetic Modelling (2)</a:t>
            </a:r>
            <a:endParaRPr lang="en-US" dirty="0"/>
          </a:p>
        </p:txBody>
      </p:sp>
      <p:sp>
        <p:nvSpPr>
          <p:cNvPr id="4" name="TextBox 3"/>
          <p:cNvSpPr txBox="1"/>
          <p:nvPr/>
        </p:nvSpPr>
        <p:spPr>
          <a:xfrm>
            <a:off x="467544" y="4077072"/>
            <a:ext cx="8424936" cy="2308324"/>
          </a:xfrm>
          <a:prstGeom prst="rect">
            <a:avLst/>
          </a:prstGeom>
          <a:noFill/>
        </p:spPr>
        <p:txBody>
          <a:bodyPr wrap="square" rtlCol="0">
            <a:spAutoFit/>
          </a:bodyPr>
          <a:lstStyle/>
          <a:p>
            <a:endParaRPr lang="en-GB" dirty="0"/>
          </a:p>
          <a:p>
            <a:r>
              <a:rPr lang="en-GB" dirty="0" smtClean="0"/>
              <a:t>Details of all the MICE Hall models and the scripts that built them are kept on a website:</a:t>
            </a:r>
          </a:p>
          <a:p>
            <a:endParaRPr lang="en-GB" dirty="0" smtClean="0"/>
          </a:p>
          <a:p>
            <a:r>
              <a:rPr lang="en-US" dirty="0" smtClean="0">
                <a:hlinkClick r:id="rId2"/>
              </a:rPr>
              <a:t>http://www.hep.shef.ac.uk/research/mice/opera_models/test_models.html</a:t>
            </a:r>
            <a:endParaRPr lang="en-US" dirty="0" smtClean="0"/>
          </a:p>
          <a:p>
            <a:endParaRPr lang="en-GB" dirty="0"/>
          </a:p>
          <a:p>
            <a:r>
              <a:rPr lang="en-GB" dirty="0" smtClean="0"/>
              <a:t>The hall model is currently being extended to include all the ‘South Side Buildings’ this is the MLCR, plant room, proposed rack room 2, Hydrogen room and the ISIS control rooms.</a:t>
            </a:r>
          </a:p>
        </p:txBody>
      </p:sp>
      <p:sp>
        <p:nvSpPr>
          <p:cNvPr id="5" name="TextBox 4"/>
          <p:cNvSpPr txBox="1"/>
          <p:nvPr/>
        </p:nvSpPr>
        <p:spPr>
          <a:xfrm>
            <a:off x="1259632" y="1196752"/>
            <a:ext cx="5976664" cy="369332"/>
          </a:xfrm>
          <a:prstGeom prst="rect">
            <a:avLst/>
          </a:prstGeom>
          <a:noFill/>
        </p:spPr>
        <p:txBody>
          <a:bodyPr wrap="square" rtlCol="0">
            <a:spAutoFit/>
          </a:bodyPr>
          <a:lstStyle/>
          <a:p>
            <a:r>
              <a:rPr lang="en-GB" dirty="0" smtClean="0"/>
              <a:t>Insert Hall Picture</a:t>
            </a:r>
            <a:endParaRPr lang="en-US" dirty="0"/>
          </a:p>
        </p:txBody>
      </p:sp>
      <p:pic>
        <p:nvPicPr>
          <p:cNvPr id="6" name="Picture 5" descr="hall_model_2013_01_15b.png"/>
          <p:cNvPicPr>
            <a:picLocks noChangeAspect="1"/>
          </p:cNvPicPr>
          <p:nvPr/>
        </p:nvPicPr>
        <p:blipFill>
          <a:blip r:embed="rId3" cstate="print"/>
          <a:srcRect l="15350" r="8263" b="654"/>
          <a:stretch>
            <a:fillRect/>
          </a:stretch>
        </p:blipFill>
        <p:spPr>
          <a:xfrm>
            <a:off x="1187624" y="836712"/>
            <a:ext cx="6984776" cy="33342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smtClean="0"/>
              <a:t>Magnetic Modelling (3)</a:t>
            </a:r>
            <a:endParaRPr lang="en-US" dirty="0"/>
          </a:p>
        </p:txBody>
      </p:sp>
      <p:sp>
        <p:nvSpPr>
          <p:cNvPr id="4" name="TextBox 3"/>
          <p:cNvSpPr txBox="1"/>
          <p:nvPr/>
        </p:nvSpPr>
        <p:spPr>
          <a:xfrm>
            <a:off x="539552" y="980728"/>
            <a:ext cx="8064896" cy="5355312"/>
          </a:xfrm>
          <a:prstGeom prst="rect">
            <a:avLst/>
          </a:prstGeom>
          <a:noFill/>
        </p:spPr>
        <p:txBody>
          <a:bodyPr wrap="square" rtlCol="0">
            <a:spAutoFit/>
          </a:bodyPr>
          <a:lstStyle/>
          <a:p>
            <a:r>
              <a:rPr lang="en-GB" b="1" dirty="0" smtClean="0"/>
              <a:t>Sub Modelling</a:t>
            </a:r>
          </a:p>
          <a:p>
            <a:endParaRPr lang="en-GB" dirty="0"/>
          </a:p>
          <a:p>
            <a:r>
              <a:rPr lang="en-GB" dirty="0" smtClean="0"/>
              <a:t>It has now been demonstrated  (Mike </a:t>
            </a:r>
            <a:r>
              <a:rPr lang="en-GB" dirty="0" err="1" smtClean="0"/>
              <a:t>Courthold</a:t>
            </a:r>
            <a:r>
              <a:rPr lang="en-GB" dirty="0" smtClean="0"/>
              <a:t>) that it is possible to transfer a field map from one model to another and run the second model with the transferred field map set as a boundary condition.</a:t>
            </a:r>
          </a:p>
          <a:p>
            <a:endParaRPr lang="en-GB" dirty="0"/>
          </a:p>
          <a:p>
            <a:r>
              <a:rPr lang="en-GB" dirty="0" smtClean="0"/>
              <a:t>This is useful for modelling regions in higher detail/resolution  than can be obtained in the Hall model. Given that these volumes would often not include the MICE solenoids then an external field often needs to be applied to these sub models.</a:t>
            </a:r>
          </a:p>
          <a:p>
            <a:endParaRPr lang="en-GB" dirty="0"/>
          </a:p>
          <a:p>
            <a:r>
              <a:rPr lang="en-GB" dirty="0" smtClean="0"/>
              <a:t>Sub modelling also enables us to bring other help onto the modelling project as these sub models can be worked upon independently.  We have now an offer of help from </a:t>
            </a:r>
            <a:r>
              <a:rPr lang="en-GB" dirty="0" err="1" smtClean="0"/>
              <a:t>Daresbury</a:t>
            </a:r>
            <a:r>
              <a:rPr lang="en-GB" dirty="0" smtClean="0"/>
              <a:t>  (</a:t>
            </a:r>
            <a:r>
              <a:rPr lang="en-GB" dirty="0" err="1" smtClean="0"/>
              <a:t>Kiril</a:t>
            </a:r>
            <a:r>
              <a:rPr lang="en-GB" dirty="0" smtClean="0"/>
              <a:t> </a:t>
            </a:r>
            <a:r>
              <a:rPr lang="en-GB" dirty="0" err="1" smtClean="0"/>
              <a:t>Marinov</a:t>
            </a:r>
            <a:r>
              <a:rPr lang="en-GB" dirty="0" smtClean="0"/>
              <a:t>) and a new RA at Imperial  (Melissa George) who is joining the modelling project.</a:t>
            </a:r>
          </a:p>
          <a:p>
            <a:endParaRPr lang="en-GB" dirty="0"/>
          </a:p>
          <a:p>
            <a:r>
              <a:rPr lang="en-GB" dirty="0" smtClean="0"/>
              <a:t>First meeting to get this sub modelling started has been arranged to be held at </a:t>
            </a:r>
            <a:r>
              <a:rPr lang="en-GB" dirty="0" err="1" smtClean="0"/>
              <a:t>Daresbury</a:t>
            </a:r>
            <a:r>
              <a:rPr lang="en-GB" dirty="0" smtClean="0"/>
              <a:t> on the 31</a:t>
            </a:r>
            <a:r>
              <a:rPr lang="en-GB" baseline="30000" dirty="0" smtClean="0"/>
              <a:t>st</a:t>
            </a:r>
            <a:r>
              <a:rPr lang="en-GB" dirty="0" smtClean="0"/>
              <a:t> January.</a:t>
            </a:r>
          </a:p>
          <a:p>
            <a:endParaRPr lang="en-GB" dirty="0"/>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401</Words>
  <Application>Microsoft Office PowerPoint</Application>
  <PresentationFormat>On-screen Show (4:3)</PresentationFormat>
  <Paragraphs>27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Magnetic Modelling (1)</vt:lpstr>
      <vt:lpstr>Magnetic Modelling (2)</vt:lpstr>
      <vt:lpstr>Magnetic Modelling (3)</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Valued Acer Customer</cp:lastModifiedBy>
  <cp:revision>6</cp:revision>
  <dcterms:created xsi:type="dcterms:W3CDTF">2013-01-15T10:03:05Z</dcterms:created>
  <dcterms:modified xsi:type="dcterms:W3CDTF">2013-01-15T11:38:10Z</dcterms:modified>
</cp:coreProperties>
</file>