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handoutMasterIdLst>
    <p:handoutMasterId r:id="rId47"/>
  </p:handoutMasterIdLst>
  <p:sldIdLst>
    <p:sldId id="308" r:id="rId2"/>
    <p:sldId id="318" r:id="rId3"/>
    <p:sldId id="336" r:id="rId4"/>
    <p:sldId id="374" r:id="rId5"/>
    <p:sldId id="320" r:id="rId6"/>
    <p:sldId id="323" r:id="rId7"/>
    <p:sldId id="337" r:id="rId8"/>
    <p:sldId id="343" r:id="rId9"/>
    <p:sldId id="369" r:id="rId10"/>
    <p:sldId id="375" r:id="rId11"/>
    <p:sldId id="338" r:id="rId12"/>
    <p:sldId id="371" r:id="rId13"/>
    <p:sldId id="378" r:id="rId14"/>
    <p:sldId id="344" r:id="rId15"/>
    <p:sldId id="370" r:id="rId16"/>
    <p:sldId id="345" r:id="rId17"/>
    <p:sldId id="346" r:id="rId18"/>
    <p:sldId id="347" r:id="rId19"/>
    <p:sldId id="348" r:id="rId20"/>
    <p:sldId id="349" r:id="rId21"/>
    <p:sldId id="350" r:id="rId22"/>
    <p:sldId id="351" r:id="rId23"/>
    <p:sldId id="352" r:id="rId24"/>
    <p:sldId id="353" r:id="rId25"/>
    <p:sldId id="354" r:id="rId26"/>
    <p:sldId id="357" r:id="rId27"/>
    <p:sldId id="358" r:id="rId28"/>
    <p:sldId id="359" r:id="rId29"/>
    <p:sldId id="360" r:id="rId30"/>
    <p:sldId id="355" r:id="rId31"/>
    <p:sldId id="381" r:id="rId32"/>
    <p:sldId id="362" r:id="rId33"/>
    <p:sldId id="363" r:id="rId34"/>
    <p:sldId id="364" r:id="rId35"/>
    <p:sldId id="366" r:id="rId36"/>
    <p:sldId id="376" r:id="rId37"/>
    <p:sldId id="379" r:id="rId38"/>
    <p:sldId id="380" r:id="rId39"/>
    <p:sldId id="368" r:id="rId40"/>
    <p:sldId id="377" r:id="rId41"/>
    <p:sldId id="382" r:id="rId42"/>
    <p:sldId id="383" r:id="rId43"/>
    <p:sldId id="384" r:id="rId44"/>
    <p:sldId id="38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B2B3B1"/>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86" y="72"/>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74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0C20D5-AB1B-4D04-91E2-24BF3993EB90}" type="datetimeFigureOut">
              <a:rPr lang="en-GB" smtClean="0"/>
              <a:t>13/09/2013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32B8F2-DEF5-4EA2-A4E1-BDB4E3A8E1E2}" type="slidenum">
              <a:rPr lang="en-GB" smtClean="0"/>
              <a:t>‹#›</a:t>
            </a:fld>
            <a:endParaRPr lang="en-GB"/>
          </a:p>
        </p:txBody>
      </p:sp>
    </p:spTree>
    <p:extLst>
      <p:ext uri="{BB962C8B-B14F-4D97-AF65-F5344CB8AC3E}">
        <p14:creationId xmlns:p14="http://schemas.microsoft.com/office/powerpoint/2010/main" val="3085773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601853-1DED-47C5-94B9-9D97DF45EE08}" type="datetimeFigureOut">
              <a:rPr lang="en-US" smtClean="0"/>
              <a:pPr/>
              <a:t>9/13/2013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CB7C0E-2207-49E1-B776-66CA27402177}" type="slidenum">
              <a:rPr lang="en-US" smtClean="0"/>
              <a:pPr/>
              <a:t>‹#›</a:t>
            </a:fld>
            <a:endParaRPr lang="en-US"/>
          </a:p>
        </p:txBody>
      </p:sp>
    </p:spTree>
    <p:extLst>
      <p:ext uri="{BB962C8B-B14F-4D97-AF65-F5344CB8AC3E}">
        <p14:creationId xmlns:p14="http://schemas.microsoft.com/office/powerpoint/2010/main" val="1802599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196975"/>
            <a:ext cx="7772400" cy="1470025"/>
          </a:xfrm>
        </p:spPr>
        <p:txBody>
          <a:bodyPr/>
          <a:lstStyle>
            <a:lvl1pPr>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r>
              <a:rPr lang="en-US" smtClean="0"/>
              <a:t>23rd Sept 2013</a:t>
            </a:r>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0B76208D-B1C3-45EC-920B-6CDE767397A1}" type="slidenum">
              <a:rPr lang="en-US" smtClean="0"/>
              <a:pPr/>
              <a:t>‹#›</a:t>
            </a:fld>
            <a:endParaRPr lang="en-US"/>
          </a:p>
        </p:txBody>
      </p:sp>
      <p:sp>
        <p:nvSpPr>
          <p:cNvPr id="14" name="Rectangle 13"/>
          <p:cNvSpPr/>
          <p:nvPr/>
        </p:nvSpPr>
        <p:spPr>
          <a:xfrm>
            <a:off x="294454" y="309796"/>
            <a:ext cx="1413893" cy="612000"/>
          </a:xfrm>
          <a:prstGeom prst="rect">
            <a:avLst/>
          </a:prstGeom>
          <a:ln w="1587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9" descr="micearoundthering"/>
          <p:cNvPicPr>
            <a:picLocks noChangeAspect="1" noChangeArrowheads="1"/>
          </p:cNvPicPr>
          <p:nvPr/>
        </p:nvPicPr>
        <p:blipFill>
          <a:blip r:embed="rId2" cstate="print"/>
          <a:srcRect/>
          <a:stretch>
            <a:fillRect/>
          </a:stretch>
        </p:blipFill>
        <p:spPr bwMode="auto">
          <a:xfrm>
            <a:off x="350387" y="356493"/>
            <a:ext cx="564018" cy="524308"/>
          </a:xfrm>
          <a:prstGeom prst="rect">
            <a:avLst/>
          </a:prstGeom>
          <a:solidFill>
            <a:schemeClr val="bg1"/>
          </a:solidFill>
          <a:ln w="9525">
            <a:noFill/>
            <a:miter lim="800000"/>
            <a:headEnd/>
            <a:tailEnd/>
          </a:ln>
          <a:scene3d>
            <a:camera prst="orthographicFront"/>
            <a:lightRig rig="threePt" dir="t"/>
          </a:scene3d>
          <a:sp3d extrusionH="76200" contourW="12700">
            <a:extrusionClr>
              <a:schemeClr val="bg1"/>
            </a:extrusionClr>
            <a:contourClr>
              <a:schemeClr val="bg1"/>
            </a:contourClr>
          </a:sp3d>
        </p:spPr>
      </p:pic>
      <p:sp>
        <p:nvSpPr>
          <p:cNvPr id="16" name="TextBox 15"/>
          <p:cNvSpPr txBox="1"/>
          <p:nvPr/>
        </p:nvSpPr>
        <p:spPr>
          <a:xfrm>
            <a:off x="848321" y="414163"/>
            <a:ext cx="986830" cy="400110"/>
          </a:xfrm>
          <a:prstGeom prst="rect">
            <a:avLst/>
          </a:prstGeom>
          <a:noFill/>
          <a:ln>
            <a:noFill/>
          </a:ln>
        </p:spPr>
        <p:txBody>
          <a:bodyPr wrap="square" rtlCol="0">
            <a:spAutoFit/>
          </a:bodyPr>
          <a:lstStyle/>
          <a:p>
            <a:r>
              <a:rPr lang="en-GB" sz="2000" b="1"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MICE</a:t>
            </a:r>
            <a:endParaRPr lang="en-GB" sz="2000" b="1" i="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7" name="Picture 16" descr="crest-xl.gif"/>
          <p:cNvPicPr>
            <a:picLocks noChangeAspect="1"/>
          </p:cNvPicPr>
          <p:nvPr/>
        </p:nvPicPr>
        <p:blipFill>
          <a:blip r:embed="rId3" cstate="print"/>
          <a:stretch>
            <a:fillRect/>
          </a:stretch>
        </p:blipFill>
        <p:spPr>
          <a:xfrm>
            <a:off x="7503762" y="326971"/>
            <a:ext cx="1393200" cy="609881"/>
          </a:xfrm>
          <a:prstGeom prst="rect">
            <a:avLst/>
          </a:prstGeom>
          <a:ln>
            <a:solidFill>
              <a:srgbClr val="000000"/>
            </a:solid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US" smtClean="0"/>
              <a:t>23rd Sept 2013</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76208D-B1C3-45EC-920B-6CDE767397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r>
              <a:rPr lang="en-US" smtClean="0"/>
              <a:t>23rd Sept 2013</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76208D-B1C3-45EC-920B-6CDE767397A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4092606"/>
          </a:xfrm>
        </p:spPr>
        <p:txBody>
          <a:bodyPr/>
          <a:lstStyle/>
          <a:p>
            <a:r>
              <a:rPr lang="en-US" smtClean="0"/>
              <a:t>Click icon to add chart</a:t>
            </a:r>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r>
              <a:rPr lang="en-US" smtClean="0"/>
              <a:t>23rd Sept 2013</a:t>
            </a: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0B76208D-B1C3-45EC-920B-6CDE767397A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en-US" smtClean="0"/>
              <a:t>23rd Sept 2013</a:t>
            </a: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B76208D-B1C3-45EC-920B-6CDE767397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66933"/>
            <a:ext cx="1378496" cy="354542"/>
          </a:xfrm>
        </p:spPr>
        <p:txBody>
          <a:bodyPr/>
          <a:lstStyle>
            <a:lvl1pPr>
              <a:defRPr/>
            </a:lvl1pPr>
          </a:lstStyle>
          <a:p>
            <a:r>
              <a:rPr lang="en-US" smtClean="0"/>
              <a:t>23rd Sept 2013</a:t>
            </a:r>
            <a:endParaRPr lang="en-US"/>
          </a:p>
        </p:txBody>
      </p:sp>
      <p:sp>
        <p:nvSpPr>
          <p:cNvPr id="5" name="Footer Placeholder 4"/>
          <p:cNvSpPr>
            <a:spLocks noGrp="1"/>
          </p:cNvSpPr>
          <p:nvPr>
            <p:ph type="ftr" sz="quarter" idx="11"/>
          </p:nvPr>
        </p:nvSpPr>
        <p:spPr>
          <a:xfrm>
            <a:off x="1907704" y="6366933"/>
            <a:ext cx="5610696" cy="354541"/>
          </a:xfrm>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B76208D-B1C3-45EC-920B-6CDE767397A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23rd Sept 2013</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76208D-B1C3-45EC-920B-6CDE767397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r>
              <a:rPr lang="en-US" smtClean="0"/>
              <a:t>23rd Sept 2013</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76208D-B1C3-45EC-920B-6CDE767397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r>
              <a:rPr lang="en-US" smtClean="0"/>
              <a:t>23rd Sept 2013</a:t>
            </a:r>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B76208D-B1C3-45EC-920B-6CDE767397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US" smtClean="0"/>
              <a:t>23rd Sept 2013</a:t>
            </a:r>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B76208D-B1C3-45EC-920B-6CDE767397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23rd Sept 2013</a:t>
            </a:r>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B76208D-B1C3-45EC-920B-6CDE767397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23rd Sept 2013</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76208D-B1C3-45EC-920B-6CDE767397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23rd Sept 2013</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76208D-B1C3-45EC-920B-6CDE767397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65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69423" y="327378"/>
            <a:ext cx="5687104" cy="598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174044"/>
            <a:ext cx="8229600" cy="48316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p:txBody>
      </p:sp>
      <p:sp>
        <p:nvSpPr>
          <p:cNvPr id="1028" name="Rectangle 4"/>
          <p:cNvSpPr>
            <a:spLocks noGrp="1" noChangeArrowheads="1"/>
          </p:cNvSpPr>
          <p:nvPr>
            <p:ph type="dt" sz="half" idx="2"/>
          </p:nvPr>
        </p:nvSpPr>
        <p:spPr bwMode="auto">
          <a:xfrm>
            <a:off x="457200" y="6366933"/>
            <a:ext cx="1168400" cy="3545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accent6">
                    <a:lumMod val="50000"/>
                  </a:schemeClr>
                </a:solidFill>
              </a:defRPr>
            </a:lvl1pPr>
          </a:lstStyle>
          <a:p>
            <a:r>
              <a:rPr lang="en-US" smtClean="0"/>
              <a:t>23rd Sept 2013</a:t>
            </a:r>
            <a:endParaRPr lang="en-US" dirty="0"/>
          </a:p>
        </p:txBody>
      </p:sp>
      <p:sp>
        <p:nvSpPr>
          <p:cNvPr id="1029" name="Rectangle 5"/>
          <p:cNvSpPr>
            <a:spLocks noGrp="1" noChangeArrowheads="1"/>
          </p:cNvSpPr>
          <p:nvPr>
            <p:ph type="ftr" sz="quarter" idx="3"/>
          </p:nvPr>
        </p:nvSpPr>
        <p:spPr bwMode="auto">
          <a:xfrm>
            <a:off x="1794933" y="6366933"/>
            <a:ext cx="5723467" cy="3545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accent6">
                    <a:lumMod val="50000"/>
                  </a:schemeClr>
                </a:solidFill>
              </a:defRPr>
            </a:lvl1pPr>
          </a:lstStyle>
          <a:p>
            <a:endParaRPr lang="en-US" dirty="0"/>
          </a:p>
        </p:txBody>
      </p:sp>
      <p:sp>
        <p:nvSpPr>
          <p:cNvPr id="1030" name="Rectangle 6"/>
          <p:cNvSpPr>
            <a:spLocks noGrp="1" noChangeArrowheads="1"/>
          </p:cNvSpPr>
          <p:nvPr>
            <p:ph type="sldNum" sz="quarter" idx="4"/>
          </p:nvPr>
        </p:nvSpPr>
        <p:spPr bwMode="auto">
          <a:xfrm>
            <a:off x="7936088" y="6366933"/>
            <a:ext cx="750711" cy="3545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accent6">
                    <a:lumMod val="50000"/>
                  </a:schemeClr>
                </a:solidFill>
              </a:defRPr>
            </a:lvl1pPr>
          </a:lstStyle>
          <a:p>
            <a:fld id="{0B76208D-B1C3-45EC-920B-6CDE767397A1}" type="slidenum">
              <a:rPr lang="en-US" smtClean="0"/>
              <a:pPr/>
              <a:t>‹#›</a:t>
            </a:fld>
            <a:endParaRPr lang="en-US" dirty="0"/>
          </a:p>
        </p:txBody>
      </p:sp>
      <p:pic>
        <p:nvPicPr>
          <p:cNvPr id="9" name="Picture 8" descr="crest-xl.gif"/>
          <p:cNvPicPr>
            <a:picLocks noChangeAspect="1"/>
          </p:cNvPicPr>
          <p:nvPr/>
        </p:nvPicPr>
        <p:blipFill>
          <a:blip r:embed="rId15" cstate="print"/>
          <a:stretch>
            <a:fillRect/>
          </a:stretch>
        </p:blipFill>
        <p:spPr>
          <a:xfrm>
            <a:off x="7503763" y="326971"/>
            <a:ext cx="1393487" cy="610007"/>
          </a:xfrm>
          <a:prstGeom prst="rect">
            <a:avLst/>
          </a:prstGeom>
          <a:ln>
            <a:solidFill>
              <a:srgbClr val="000000"/>
            </a:solidFill>
          </a:ln>
        </p:spPr>
      </p:pic>
      <p:sp>
        <p:nvSpPr>
          <p:cNvPr id="15" name="Rectangle 14"/>
          <p:cNvSpPr/>
          <p:nvPr/>
        </p:nvSpPr>
        <p:spPr>
          <a:xfrm>
            <a:off x="294454" y="313102"/>
            <a:ext cx="1413893" cy="607220"/>
          </a:xfrm>
          <a:prstGeom prst="rect">
            <a:avLst/>
          </a:prstGeom>
          <a:ln w="1587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9" descr="micearoundthering"/>
          <p:cNvPicPr>
            <a:picLocks noChangeAspect="1" noChangeArrowheads="1"/>
          </p:cNvPicPr>
          <p:nvPr/>
        </p:nvPicPr>
        <p:blipFill>
          <a:blip r:embed="rId16" cstate="print"/>
          <a:srcRect/>
          <a:stretch>
            <a:fillRect/>
          </a:stretch>
        </p:blipFill>
        <p:spPr bwMode="auto">
          <a:xfrm>
            <a:off x="350387" y="356493"/>
            <a:ext cx="564018" cy="524308"/>
          </a:xfrm>
          <a:prstGeom prst="rect">
            <a:avLst/>
          </a:prstGeom>
          <a:solidFill>
            <a:schemeClr val="bg1"/>
          </a:solidFill>
          <a:ln w="9525">
            <a:noFill/>
            <a:miter lim="800000"/>
            <a:headEnd/>
            <a:tailEnd/>
          </a:ln>
          <a:scene3d>
            <a:camera prst="orthographicFront"/>
            <a:lightRig rig="threePt" dir="t"/>
          </a:scene3d>
          <a:sp3d extrusionH="76200" contourW="12700">
            <a:extrusionClr>
              <a:schemeClr val="bg1"/>
            </a:extrusionClr>
            <a:contourClr>
              <a:schemeClr val="bg1"/>
            </a:contourClr>
          </a:sp3d>
        </p:spPr>
      </p:pic>
      <p:sp>
        <p:nvSpPr>
          <p:cNvPr id="17" name="TextBox 16"/>
          <p:cNvSpPr txBox="1"/>
          <p:nvPr/>
        </p:nvSpPr>
        <p:spPr>
          <a:xfrm>
            <a:off x="848321" y="414163"/>
            <a:ext cx="986830" cy="400110"/>
          </a:xfrm>
          <a:prstGeom prst="rect">
            <a:avLst/>
          </a:prstGeom>
          <a:noFill/>
          <a:ln>
            <a:noFill/>
          </a:ln>
        </p:spPr>
        <p:txBody>
          <a:bodyPr wrap="square" rtlCol="0">
            <a:spAutoFit/>
          </a:bodyPr>
          <a:lstStyle/>
          <a:p>
            <a:r>
              <a:rPr lang="en-GB" sz="2000" b="1"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MICE</a:t>
            </a:r>
            <a:endParaRPr lang="en-GB" sz="2000" b="1" i="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p:txStyles>
    <p:titleStyle>
      <a:lvl1pPr algn="ctr" rtl="0" eaLnBrk="1" fontAlgn="base" hangingPunct="1">
        <a:spcBef>
          <a:spcPct val="0"/>
        </a:spcBef>
        <a:spcAft>
          <a:spcPct val="0"/>
        </a:spcAft>
        <a:defRPr sz="2800">
          <a:solidFill>
            <a:schemeClr val="accent6">
              <a:lumMod val="50000"/>
            </a:schemeClr>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None/>
        <a:defRPr sz="2000">
          <a:solidFill>
            <a:schemeClr val="accent6">
              <a:lumMod val="50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1886967"/>
            <a:ext cx="7772400" cy="1470025"/>
          </a:xfrm>
        </p:spPr>
        <p:txBody>
          <a:bodyPr>
            <a:normAutofit/>
          </a:bodyPr>
          <a:lstStyle/>
          <a:p>
            <a:r>
              <a:rPr lang="en-GB" sz="3600" dirty="0" smtClean="0">
                <a:latin typeface="Arial" pitchFamily="34" charset="0"/>
                <a:ea typeface="Tahoma" pitchFamily="34" charset="0"/>
                <a:cs typeface="Arial" pitchFamily="34" charset="0"/>
              </a:rPr>
              <a:t>Specification of the Stray </a:t>
            </a:r>
            <a:r>
              <a:rPr lang="en-GB" sz="3600" dirty="0">
                <a:latin typeface="Arial" pitchFamily="34" charset="0"/>
                <a:ea typeface="Tahoma" pitchFamily="34" charset="0"/>
                <a:cs typeface="Arial" pitchFamily="34" charset="0"/>
              </a:rPr>
              <a:t>F</a:t>
            </a:r>
            <a:r>
              <a:rPr lang="en-GB" sz="3600" dirty="0" smtClean="0">
                <a:latin typeface="Arial" pitchFamily="34" charset="0"/>
                <a:ea typeface="Tahoma" pitchFamily="34" charset="0"/>
                <a:cs typeface="Arial" pitchFamily="34" charset="0"/>
              </a:rPr>
              <a:t>ield </a:t>
            </a:r>
            <a:r>
              <a:rPr lang="en-GB" sz="3600" dirty="0">
                <a:latin typeface="Arial" pitchFamily="34" charset="0"/>
                <a:ea typeface="Tahoma" pitchFamily="34" charset="0"/>
                <a:cs typeface="Arial" pitchFamily="34" charset="0"/>
              </a:rPr>
              <a:t>I</a:t>
            </a:r>
            <a:r>
              <a:rPr lang="en-GB" sz="3600" dirty="0" smtClean="0">
                <a:latin typeface="Arial" pitchFamily="34" charset="0"/>
                <a:ea typeface="Tahoma" pitchFamily="34" charset="0"/>
                <a:cs typeface="Arial" pitchFamily="34" charset="0"/>
              </a:rPr>
              <a:t>ssue and the MICE Hall Model</a:t>
            </a:r>
            <a:endParaRPr lang="en-GB" sz="3600" dirty="0">
              <a:latin typeface="Arial" pitchFamily="34" charset="0"/>
              <a:ea typeface="Tahoma" pitchFamily="34" charset="0"/>
              <a:cs typeface="Arial" pitchFamily="34" charset="0"/>
            </a:endParaRPr>
          </a:p>
        </p:txBody>
      </p:sp>
      <p:sp>
        <p:nvSpPr>
          <p:cNvPr id="9" name="Subtitle 2"/>
          <p:cNvSpPr>
            <a:spLocks noGrp="1"/>
          </p:cNvSpPr>
          <p:nvPr>
            <p:ph type="subTitle" idx="1"/>
          </p:nvPr>
        </p:nvSpPr>
        <p:spPr>
          <a:xfrm>
            <a:off x="1371600" y="3886200"/>
            <a:ext cx="6400800" cy="1752600"/>
          </a:xfrm>
        </p:spPr>
        <p:txBody>
          <a:bodyPr/>
          <a:lstStyle/>
          <a:p>
            <a:r>
              <a:rPr lang="en-GB" sz="2800" dirty="0" smtClean="0">
                <a:latin typeface="Arial" pitchFamily="34" charset="0"/>
                <a:ea typeface="Tahoma" pitchFamily="34" charset="0"/>
                <a:cs typeface="Arial" pitchFamily="34" charset="0"/>
              </a:rPr>
              <a:t>P J Smith</a:t>
            </a:r>
          </a:p>
          <a:p>
            <a:r>
              <a:rPr lang="en-GB" sz="2800" dirty="0" smtClean="0">
                <a:latin typeface="Arial" pitchFamily="34" charset="0"/>
                <a:ea typeface="Tahoma" pitchFamily="34" charset="0"/>
                <a:cs typeface="Arial" pitchFamily="34" charset="0"/>
              </a:rPr>
              <a:t>23</a:t>
            </a:r>
            <a:r>
              <a:rPr lang="en-GB" sz="2800" baseline="30000" dirty="0" smtClean="0">
                <a:latin typeface="Arial" pitchFamily="34" charset="0"/>
                <a:ea typeface="Tahoma" pitchFamily="34" charset="0"/>
                <a:cs typeface="Arial" pitchFamily="34" charset="0"/>
              </a:rPr>
              <a:t>rd</a:t>
            </a:r>
            <a:r>
              <a:rPr lang="en-GB" sz="2800" dirty="0" smtClean="0">
                <a:latin typeface="Arial" pitchFamily="34" charset="0"/>
                <a:ea typeface="Tahoma" pitchFamily="34" charset="0"/>
                <a:cs typeface="Arial" pitchFamily="34" charset="0"/>
              </a:rPr>
              <a:t> September 2013</a:t>
            </a:r>
            <a:endParaRPr lang="en-GB" sz="2800" dirty="0">
              <a:latin typeface="Arial" pitchFamily="34" charset="0"/>
              <a:ea typeface="Tahoma" pitchFamily="34" charset="0"/>
              <a:cs typeface="Arial" pitchFamily="34" charset="0"/>
            </a:endParaRPr>
          </a:p>
        </p:txBody>
      </p:sp>
    </p:spTree>
    <p:extLst>
      <p:ext uri="{BB962C8B-B14F-4D97-AF65-F5344CB8AC3E}">
        <p14:creationId xmlns:p14="http://schemas.microsoft.com/office/powerpoint/2010/main" val="3900941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B76208D-B1C3-45EC-920B-6CDE767397A1}" type="slidenum">
              <a:rPr lang="en-US" smtClean="0"/>
              <a:pPr/>
              <a:t>10</a:t>
            </a:fld>
            <a:endParaRPr lang="en-US"/>
          </a:p>
        </p:txBody>
      </p:sp>
      <p:sp>
        <p:nvSpPr>
          <p:cNvPr id="7" name="Title 1"/>
          <p:cNvSpPr>
            <a:spLocks noGrp="1"/>
          </p:cNvSpPr>
          <p:nvPr>
            <p:ph type="title"/>
          </p:nvPr>
        </p:nvSpPr>
        <p:spPr>
          <a:xfrm>
            <a:off x="457200" y="274638"/>
            <a:ext cx="8229600" cy="706090"/>
          </a:xfrm>
        </p:spPr>
        <p:txBody>
          <a:bodyPr>
            <a:normAutofit/>
          </a:bodyPr>
          <a:lstStyle/>
          <a:p>
            <a:r>
              <a:rPr lang="en-GB" dirty="0">
                <a:latin typeface="Arial" pitchFamily="34" charset="0"/>
                <a:ea typeface="Tahoma" pitchFamily="34" charset="0"/>
                <a:cs typeface="Arial" pitchFamily="34" charset="0"/>
              </a:rPr>
              <a:t>MICE Hall Model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564" y="1124744"/>
            <a:ext cx="6840000" cy="4210771"/>
          </a:xfrm>
          <a:prstGeom prst="rect">
            <a:avLst/>
          </a:prstGeom>
        </p:spPr>
      </p:pic>
      <p:sp>
        <p:nvSpPr>
          <p:cNvPr id="8" name="TextBox 7"/>
          <p:cNvSpPr txBox="1"/>
          <p:nvPr/>
        </p:nvSpPr>
        <p:spPr>
          <a:xfrm>
            <a:off x="277315" y="5445224"/>
            <a:ext cx="8496944" cy="1477328"/>
          </a:xfrm>
          <a:prstGeom prst="rect">
            <a:avLst/>
          </a:prstGeom>
          <a:noFill/>
        </p:spPr>
        <p:txBody>
          <a:bodyPr wrap="square" rtlCol="0">
            <a:spAutoFit/>
          </a:bodyPr>
          <a:lstStyle/>
          <a:p>
            <a:r>
              <a:rPr lang="en-GB" dirty="0" smtClean="0">
                <a:solidFill>
                  <a:schemeClr val="accent6">
                    <a:lumMod val="50000"/>
                  </a:schemeClr>
                </a:solidFill>
                <a:latin typeface="Arial" panose="020B0604020202020204" pitchFamily="34" charset="0"/>
                <a:cs typeface="Arial" panose="020B0604020202020204" pitchFamily="34" charset="0"/>
              </a:rPr>
              <a:t>A few of the items are labelled for reference. A complete description of the components included in the model are described in the report. Most of the results presented are taken from hall models 91-96. These models represent the latest </a:t>
            </a:r>
            <a:r>
              <a:rPr lang="en-GB" dirty="0" err="1" smtClean="0">
                <a:solidFill>
                  <a:schemeClr val="accent6">
                    <a:lumMod val="50000"/>
                  </a:schemeClr>
                </a:solidFill>
                <a:latin typeface="Arial" panose="020B0604020202020204" pitchFamily="34" charset="0"/>
                <a:cs typeface="Arial" panose="020B0604020202020204" pitchFamily="34" charset="0"/>
              </a:rPr>
              <a:t>iterationof</a:t>
            </a:r>
            <a:r>
              <a:rPr lang="en-GB" dirty="0" smtClean="0">
                <a:solidFill>
                  <a:schemeClr val="accent6">
                    <a:lumMod val="50000"/>
                  </a:schemeClr>
                </a:solidFill>
                <a:latin typeface="Arial" panose="020B0604020202020204" pitchFamily="34" charset="0"/>
                <a:cs typeface="Arial" panose="020B0604020202020204" pitchFamily="34" charset="0"/>
              </a:rPr>
              <a:t> the Hall models and are available online.</a:t>
            </a:r>
          </a:p>
          <a:p>
            <a:endParaRPr lang="en-GB" dirty="0">
              <a:solidFill>
                <a:schemeClr val="accent6">
                  <a:lumMod val="50000"/>
                </a:schemeClr>
              </a:solidFill>
            </a:endParaRPr>
          </a:p>
        </p:txBody>
      </p:sp>
    </p:spTree>
    <p:extLst>
      <p:ext uri="{BB962C8B-B14F-4D97-AF65-F5344CB8AC3E}">
        <p14:creationId xmlns:p14="http://schemas.microsoft.com/office/powerpoint/2010/main" val="1238454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23rd Sept 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11</a:t>
            </a:fld>
            <a:endParaRPr lang="en-US"/>
          </a:p>
        </p:txBody>
      </p:sp>
      <p:sp>
        <p:nvSpPr>
          <p:cNvPr id="7" name="Title 1"/>
          <p:cNvSpPr>
            <a:spLocks noGrp="1"/>
          </p:cNvSpPr>
          <p:nvPr>
            <p:ph type="title"/>
          </p:nvPr>
        </p:nvSpPr>
        <p:spPr>
          <a:xfrm>
            <a:off x="457200" y="274638"/>
            <a:ext cx="8229600" cy="634082"/>
          </a:xfrm>
        </p:spPr>
        <p:txBody>
          <a:bodyPr>
            <a:normAutofit fontScale="90000"/>
          </a:bodyPr>
          <a:lstStyle/>
          <a:p>
            <a:r>
              <a:rPr lang="en-GB" dirty="0">
                <a:latin typeface="Arial" pitchFamily="34" charset="0"/>
                <a:ea typeface="Tahoma" pitchFamily="34" charset="0"/>
                <a:cs typeface="Arial" pitchFamily="34" charset="0"/>
              </a:rPr>
              <a:t>VF Reports</a:t>
            </a:r>
          </a:p>
        </p:txBody>
      </p:sp>
      <p:sp>
        <p:nvSpPr>
          <p:cNvPr id="8" name="TextBox 7"/>
          <p:cNvSpPr txBox="1"/>
          <p:nvPr/>
        </p:nvSpPr>
        <p:spPr>
          <a:xfrm>
            <a:off x="395536" y="1268760"/>
            <a:ext cx="8280920" cy="4832092"/>
          </a:xfrm>
          <a:prstGeom prst="rect">
            <a:avLst/>
          </a:prstGeom>
          <a:noFill/>
        </p:spPr>
        <p:txBody>
          <a:bodyPr wrap="square" rtlCol="0">
            <a:spAutoFit/>
          </a:bodyPr>
          <a:lstStyle/>
          <a:p>
            <a:pPr>
              <a:buNone/>
            </a:pPr>
            <a:r>
              <a:rPr lang="en-GB" dirty="0" smtClean="0">
                <a:solidFill>
                  <a:schemeClr val="accent6">
                    <a:lumMod val="50000"/>
                  </a:schemeClr>
                </a:solidFill>
                <a:latin typeface="Arial" pitchFamily="34" charset="0"/>
                <a:cs typeface="Arial" pitchFamily="34" charset="0"/>
              </a:rPr>
              <a:t>We approached </a:t>
            </a:r>
            <a:r>
              <a:rPr lang="en-GB" dirty="0">
                <a:solidFill>
                  <a:schemeClr val="accent6">
                    <a:lumMod val="50000"/>
                  </a:schemeClr>
                </a:solidFill>
                <a:latin typeface="Arial" pitchFamily="34" charset="0"/>
                <a:cs typeface="Arial" pitchFamily="34" charset="0"/>
              </a:rPr>
              <a:t>Vector Fields and asked them to validate the </a:t>
            </a:r>
            <a:r>
              <a:rPr lang="en-GB" dirty="0" smtClean="0">
                <a:solidFill>
                  <a:schemeClr val="accent6">
                    <a:lumMod val="50000"/>
                  </a:schemeClr>
                </a:solidFill>
                <a:latin typeface="Arial" pitchFamily="34" charset="0"/>
                <a:cs typeface="Arial" pitchFamily="34" charset="0"/>
              </a:rPr>
              <a:t>Hall model. </a:t>
            </a:r>
            <a:r>
              <a:rPr lang="en-GB" dirty="0">
                <a:solidFill>
                  <a:schemeClr val="accent6">
                    <a:lumMod val="50000"/>
                  </a:schemeClr>
                </a:solidFill>
                <a:latin typeface="Arial" pitchFamily="34" charset="0"/>
                <a:cs typeface="Arial" pitchFamily="34" charset="0"/>
              </a:rPr>
              <a:t>W</a:t>
            </a:r>
            <a:r>
              <a:rPr lang="en-GB" dirty="0" smtClean="0">
                <a:solidFill>
                  <a:schemeClr val="accent6">
                    <a:lumMod val="50000"/>
                  </a:schemeClr>
                </a:solidFill>
                <a:latin typeface="Arial" pitchFamily="34" charset="0"/>
                <a:cs typeface="Arial" pitchFamily="34" charset="0"/>
              </a:rPr>
              <a:t>e </a:t>
            </a:r>
            <a:r>
              <a:rPr lang="en-GB" dirty="0">
                <a:solidFill>
                  <a:schemeClr val="accent6">
                    <a:lumMod val="50000"/>
                  </a:schemeClr>
                </a:solidFill>
                <a:latin typeface="Arial" pitchFamily="34" charset="0"/>
                <a:cs typeface="Arial" pitchFamily="34" charset="0"/>
              </a:rPr>
              <a:t>also asked for some advice on specific issues relating to using the hall model as a basis for sub-modelling.</a:t>
            </a:r>
          </a:p>
          <a:p>
            <a:pPr>
              <a:buNone/>
            </a:pPr>
            <a:endParaRPr lang="en-GB" dirty="0">
              <a:solidFill>
                <a:schemeClr val="accent6">
                  <a:lumMod val="50000"/>
                </a:schemeClr>
              </a:solidFill>
              <a:latin typeface="Arial" pitchFamily="34" charset="0"/>
              <a:cs typeface="Arial" pitchFamily="34" charset="0"/>
            </a:endParaRPr>
          </a:p>
          <a:p>
            <a:pPr>
              <a:buNone/>
            </a:pPr>
            <a:r>
              <a:rPr lang="en-GB" dirty="0">
                <a:solidFill>
                  <a:schemeClr val="accent6">
                    <a:lumMod val="50000"/>
                  </a:schemeClr>
                </a:solidFill>
                <a:latin typeface="Arial" pitchFamily="34" charset="0"/>
                <a:cs typeface="Arial" pitchFamily="34" charset="0"/>
              </a:rPr>
              <a:t>These reports have now been published and are available on the modelling website </a:t>
            </a:r>
            <a:r>
              <a:rPr lang="en-GB" dirty="0" smtClean="0">
                <a:solidFill>
                  <a:schemeClr val="accent6">
                    <a:lumMod val="50000"/>
                  </a:schemeClr>
                </a:solidFill>
                <a:latin typeface="Arial" pitchFamily="34" charset="0"/>
                <a:cs typeface="Arial" pitchFamily="34" charset="0"/>
              </a:rPr>
              <a:t>at:</a:t>
            </a:r>
            <a:endParaRPr lang="en-GB" dirty="0">
              <a:solidFill>
                <a:schemeClr val="accent6">
                  <a:lumMod val="50000"/>
                </a:schemeClr>
              </a:solidFill>
              <a:latin typeface="Arial" pitchFamily="34" charset="0"/>
              <a:cs typeface="Arial" pitchFamily="34" charset="0"/>
            </a:endParaRPr>
          </a:p>
          <a:p>
            <a:pPr>
              <a:buNone/>
            </a:pPr>
            <a:endParaRPr lang="en-GB" dirty="0">
              <a:solidFill>
                <a:schemeClr val="accent6">
                  <a:lumMod val="50000"/>
                </a:schemeClr>
              </a:solidFill>
              <a:latin typeface="Arial" pitchFamily="34" charset="0"/>
              <a:cs typeface="Arial" pitchFamily="34" charset="0"/>
            </a:endParaRPr>
          </a:p>
          <a:p>
            <a:pPr>
              <a:buNone/>
            </a:pPr>
            <a:r>
              <a:rPr lang="en-GB" dirty="0">
                <a:solidFill>
                  <a:srgbClr val="0066FF"/>
                </a:solidFill>
                <a:latin typeface="Arial" pitchFamily="34" charset="0"/>
                <a:cs typeface="Arial" pitchFamily="34" charset="0"/>
              </a:rPr>
              <a:t>http://</a:t>
            </a:r>
            <a:r>
              <a:rPr lang="en-GB" dirty="0" smtClean="0">
                <a:solidFill>
                  <a:srgbClr val="0066FF"/>
                </a:solidFill>
                <a:latin typeface="Arial" pitchFamily="34" charset="0"/>
                <a:cs typeface="Arial" pitchFamily="34" charset="0"/>
              </a:rPr>
              <a:t>www.hep.shef.ac.uk/research/mice/opera_models</a:t>
            </a:r>
            <a:r>
              <a:rPr lang="en-GB" dirty="0">
                <a:solidFill>
                  <a:srgbClr val="0066FF"/>
                </a:solidFill>
                <a:latin typeface="Arial" pitchFamily="34" charset="0"/>
                <a:cs typeface="Arial" pitchFamily="34" charset="0"/>
              </a:rPr>
              <a:t>/</a:t>
            </a:r>
          </a:p>
          <a:p>
            <a:pPr>
              <a:buNone/>
            </a:pPr>
            <a:endParaRPr lang="en-GB" dirty="0">
              <a:solidFill>
                <a:schemeClr val="accent6">
                  <a:lumMod val="50000"/>
                </a:schemeClr>
              </a:solidFill>
              <a:latin typeface="Arial" pitchFamily="34" charset="0"/>
              <a:cs typeface="Arial" pitchFamily="34" charset="0"/>
            </a:endParaRPr>
          </a:p>
          <a:p>
            <a:pPr>
              <a:buNone/>
            </a:pPr>
            <a:r>
              <a:rPr lang="en-GB" dirty="0">
                <a:solidFill>
                  <a:schemeClr val="accent6">
                    <a:lumMod val="50000"/>
                  </a:schemeClr>
                </a:solidFill>
                <a:latin typeface="Arial" pitchFamily="34" charset="0"/>
                <a:cs typeface="Arial" pitchFamily="34" charset="0"/>
              </a:rPr>
              <a:t>Vector field produced two reports, the first deals with the hall model itself whilst the second deals with issues surrounding sub-modelling and how that would integrate with the hall model. </a:t>
            </a:r>
            <a:endParaRPr lang="en-GB" dirty="0" smtClean="0">
              <a:solidFill>
                <a:schemeClr val="accent6">
                  <a:lumMod val="50000"/>
                </a:schemeClr>
              </a:solidFill>
              <a:latin typeface="Arial" pitchFamily="34" charset="0"/>
              <a:cs typeface="Arial" pitchFamily="34" charset="0"/>
            </a:endParaRPr>
          </a:p>
          <a:p>
            <a:pPr>
              <a:buNone/>
            </a:pPr>
            <a:endParaRPr lang="en-GB" sz="2000" dirty="0">
              <a:solidFill>
                <a:schemeClr val="accent6">
                  <a:lumMod val="50000"/>
                </a:schemeClr>
              </a:solidFill>
              <a:latin typeface="Arial" pitchFamily="34" charset="0"/>
              <a:cs typeface="Arial" pitchFamily="34" charset="0"/>
            </a:endParaRPr>
          </a:p>
          <a:p>
            <a:pPr>
              <a:buNone/>
            </a:pPr>
            <a:r>
              <a:rPr lang="en-GB" dirty="0" smtClean="0">
                <a:solidFill>
                  <a:schemeClr val="accent6">
                    <a:lumMod val="50000"/>
                  </a:schemeClr>
                </a:solidFill>
                <a:latin typeface="Arial" pitchFamily="34" charset="0"/>
                <a:cs typeface="Arial" pitchFamily="34" charset="0"/>
              </a:rPr>
              <a:t>A lot of conclusions were drawn in these reports, and these have been discussed in detail in the review </a:t>
            </a:r>
            <a:r>
              <a:rPr lang="en-GB" dirty="0" smtClean="0">
                <a:solidFill>
                  <a:schemeClr val="accent6">
                    <a:lumMod val="50000"/>
                  </a:schemeClr>
                </a:solidFill>
                <a:latin typeface="Arial" pitchFamily="34" charset="0"/>
                <a:cs typeface="Arial" pitchFamily="34" charset="0"/>
              </a:rPr>
              <a:t>documentation – I don’t have time to cover all of </a:t>
            </a:r>
            <a:r>
              <a:rPr lang="en-GB" dirty="0" smtClean="0">
                <a:solidFill>
                  <a:schemeClr val="accent6">
                    <a:lumMod val="50000"/>
                  </a:schemeClr>
                </a:solidFill>
                <a:latin typeface="Arial" pitchFamily="34" charset="0"/>
                <a:cs typeface="Arial" pitchFamily="34" charset="0"/>
              </a:rPr>
              <a:t>what was discussed in this presentation </a:t>
            </a:r>
            <a:r>
              <a:rPr lang="en-GB" dirty="0" smtClean="0">
                <a:solidFill>
                  <a:schemeClr val="accent6">
                    <a:lumMod val="50000"/>
                  </a:schemeClr>
                </a:solidFill>
                <a:latin typeface="Arial" pitchFamily="34" charset="0"/>
                <a:cs typeface="Arial" pitchFamily="34" charset="0"/>
              </a:rPr>
              <a:t>but I will briefly look at one or two areas they looked at from the first report. </a:t>
            </a:r>
            <a:endParaRPr lang="en-GB" dirty="0" smtClean="0"/>
          </a:p>
        </p:txBody>
      </p:sp>
    </p:spTree>
    <p:extLst>
      <p:ext uri="{BB962C8B-B14F-4D97-AF65-F5344CB8AC3E}">
        <p14:creationId xmlns:p14="http://schemas.microsoft.com/office/powerpoint/2010/main" val="2686383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23rd Sept 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12</a:t>
            </a:fld>
            <a:endParaRPr lang="en-US"/>
          </a:p>
        </p:txBody>
      </p:sp>
      <p:sp>
        <p:nvSpPr>
          <p:cNvPr id="7" name="Title 1"/>
          <p:cNvSpPr>
            <a:spLocks noGrp="1"/>
          </p:cNvSpPr>
          <p:nvPr>
            <p:ph type="title"/>
          </p:nvPr>
        </p:nvSpPr>
        <p:spPr>
          <a:xfrm>
            <a:off x="457200" y="274638"/>
            <a:ext cx="8229600" cy="634082"/>
          </a:xfrm>
        </p:spPr>
        <p:txBody>
          <a:bodyPr>
            <a:normAutofit fontScale="90000"/>
          </a:bodyPr>
          <a:lstStyle/>
          <a:p>
            <a:r>
              <a:rPr lang="en-GB" dirty="0">
                <a:latin typeface="Arial" pitchFamily="34" charset="0"/>
                <a:ea typeface="Tahoma" pitchFamily="34" charset="0"/>
                <a:cs typeface="Arial" pitchFamily="34" charset="0"/>
              </a:rPr>
              <a:t>VF Reports</a:t>
            </a:r>
          </a:p>
        </p:txBody>
      </p:sp>
      <p:sp>
        <p:nvSpPr>
          <p:cNvPr id="8" name="TextBox 7"/>
          <p:cNvSpPr txBox="1"/>
          <p:nvPr/>
        </p:nvSpPr>
        <p:spPr>
          <a:xfrm>
            <a:off x="381171" y="1052736"/>
            <a:ext cx="8280920" cy="4801314"/>
          </a:xfrm>
          <a:prstGeom prst="rect">
            <a:avLst/>
          </a:prstGeom>
          <a:noFill/>
        </p:spPr>
        <p:txBody>
          <a:bodyPr wrap="square" rtlCol="0">
            <a:spAutoFit/>
          </a:bodyPr>
          <a:lstStyle/>
          <a:p>
            <a:pPr>
              <a:buNone/>
            </a:pPr>
            <a:r>
              <a:rPr lang="en-GB" dirty="0" smtClean="0">
                <a:solidFill>
                  <a:srgbClr val="7030A0"/>
                </a:solidFill>
                <a:latin typeface="Arial" pitchFamily="34" charset="0"/>
                <a:cs typeface="Arial" pitchFamily="34" charset="0"/>
              </a:rPr>
              <a:t>Comparison </a:t>
            </a:r>
            <a:r>
              <a:rPr lang="en-GB" dirty="0">
                <a:solidFill>
                  <a:srgbClr val="7030A0"/>
                </a:solidFill>
                <a:latin typeface="Arial" pitchFamily="34" charset="0"/>
                <a:cs typeface="Arial" pitchFamily="34" charset="0"/>
              </a:rPr>
              <a:t>of fields in free </a:t>
            </a:r>
            <a:r>
              <a:rPr lang="en-GB" dirty="0" smtClean="0">
                <a:solidFill>
                  <a:srgbClr val="7030A0"/>
                </a:solidFill>
                <a:latin typeface="Arial" pitchFamily="34" charset="0"/>
                <a:cs typeface="Arial" pitchFamily="34" charset="0"/>
              </a:rPr>
              <a:t>space</a:t>
            </a:r>
          </a:p>
          <a:p>
            <a:pPr>
              <a:buNone/>
            </a:pPr>
            <a:endParaRPr lang="en-GB" dirty="0" smtClean="0">
              <a:solidFill>
                <a:schemeClr val="accent6">
                  <a:lumMod val="50000"/>
                </a:schemeClr>
              </a:solidFill>
              <a:latin typeface="Arial" pitchFamily="34" charset="0"/>
              <a:cs typeface="Arial" pitchFamily="34" charset="0"/>
            </a:endParaRPr>
          </a:p>
          <a:p>
            <a:pPr>
              <a:buNone/>
            </a:pPr>
            <a:r>
              <a:rPr lang="en-GB" dirty="0">
                <a:solidFill>
                  <a:schemeClr val="accent6">
                    <a:lumMod val="50000"/>
                  </a:schemeClr>
                </a:solidFill>
                <a:latin typeface="Arial" pitchFamily="34" charset="0"/>
                <a:cs typeface="Arial" pitchFamily="34" charset="0"/>
              </a:rPr>
              <a:t>By comparing of a couple of line integrals and a patch on a model with all the elements set to air with </a:t>
            </a:r>
            <a:r>
              <a:rPr lang="en-GB" dirty="0" err="1">
                <a:solidFill>
                  <a:schemeClr val="accent6">
                    <a:lumMod val="50000"/>
                  </a:schemeClr>
                </a:solidFill>
                <a:latin typeface="Arial" pitchFamily="34" charset="0"/>
                <a:cs typeface="Arial" pitchFamily="34" charset="0"/>
              </a:rPr>
              <a:t>Biot</a:t>
            </a:r>
            <a:r>
              <a:rPr lang="en-GB" dirty="0">
                <a:solidFill>
                  <a:schemeClr val="accent6">
                    <a:lumMod val="50000"/>
                  </a:schemeClr>
                </a:solidFill>
                <a:latin typeface="Arial" pitchFamily="34" charset="0"/>
                <a:cs typeface="Arial" pitchFamily="34" charset="0"/>
              </a:rPr>
              <a:t> </a:t>
            </a:r>
            <a:r>
              <a:rPr lang="en-GB" dirty="0" err="1">
                <a:solidFill>
                  <a:schemeClr val="accent6">
                    <a:lumMod val="50000"/>
                  </a:schemeClr>
                </a:solidFill>
                <a:latin typeface="Arial" pitchFamily="34" charset="0"/>
                <a:cs typeface="Arial" pitchFamily="34" charset="0"/>
              </a:rPr>
              <a:t>Savart</a:t>
            </a:r>
            <a:r>
              <a:rPr lang="en-GB" dirty="0">
                <a:solidFill>
                  <a:schemeClr val="accent6">
                    <a:lumMod val="50000"/>
                  </a:schemeClr>
                </a:solidFill>
                <a:latin typeface="Arial" pitchFamily="34" charset="0"/>
                <a:cs typeface="Arial" pitchFamily="34" charset="0"/>
              </a:rPr>
              <a:t> Calculations it was determined that the error on those compared areas was less than or equal to </a:t>
            </a:r>
            <a:r>
              <a:rPr lang="en-GB" dirty="0" smtClean="0">
                <a:solidFill>
                  <a:schemeClr val="accent6">
                    <a:lumMod val="50000"/>
                  </a:schemeClr>
                </a:solidFill>
                <a:latin typeface="Arial" pitchFamily="34" charset="0"/>
                <a:cs typeface="Arial" pitchFamily="34" charset="0"/>
              </a:rPr>
              <a:t>0.21%. </a:t>
            </a:r>
            <a:r>
              <a:rPr lang="en-GB" dirty="0">
                <a:solidFill>
                  <a:schemeClr val="accent6">
                    <a:lumMod val="50000"/>
                  </a:schemeClr>
                </a:solidFill>
                <a:latin typeface="Arial" pitchFamily="34" charset="0"/>
                <a:cs typeface="Arial" pitchFamily="34" charset="0"/>
              </a:rPr>
              <a:t>This is indicative of the error introduced by the finite mesh</a:t>
            </a:r>
            <a:r>
              <a:rPr lang="en-GB" dirty="0" smtClean="0">
                <a:solidFill>
                  <a:schemeClr val="accent6">
                    <a:lumMod val="50000"/>
                  </a:schemeClr>
                </a:solidFill>
                <a:latin typeface="Arial" pitchFamily="34" charset="0"/>
                <a:cs typeface="Arial" pitchFamily="34" charset="0"/>
              </a:rPr>
              <a:t>.</a:t>
            </a:r>
          </a:p>
          <a:p>
            <a:pPr>
              <a:buNone/>
            </a:pPr>
            <a:endParaRPr lang="en-GB" dirty="0">
              <a:solidFill>
                <a:schemeClr val="accent6">
                  <a:lumMod val="50000"/>
                </a:schemeClr>
              </a:solidFill>
              <a:latin typeface="Arial" pitchFamily="34" charset="0"/>
              <a:cs typeface="Arial" pitchFamily="34" charset="0"/>
            </a:endParaRPr>
          </a:p>
          <a:p>
            <a:pPr>
              <a:buNone/>
            </a:pPr>
            <a:r>
              <a:rPr lang="en-GB" dirty="0">
                <a:solidFill>
                  <a:srgbClr val="7030A0"/>
                </a:solidFill>
                <a:latin typeface="Arial" pitchFamily="34" charset="0"/>
                <a:cs typeface="Arial" pitchFamily="34" charset="0"/>
              </a:rPr>
              <a:t>Adding ferromagnetic components to the </a:t>
            </a:r>
            <a:r>
              <a:rPr lang="en-GB" dirty="0" smtClean="0">
                <a:solidFill>
                  <a:srgbClr val="7030A0"/>
                </a:solidFill>
                <a:latin typeface="Arial" pitchFamily="34" charset="0"/>
                <a:cs typeface="Arial" pitchFamily="34" charset="0"/>
              </a:rPr>
              <a:t>model</a:t>
            </a:r>
          </a:p>
          <a:p>
            <a:pPr>
              <a:buNone/>
            </a:pPr>
            <a:endParaRPr lang="en-GB" dirty="0" smtClean="0">
              <a:solidFill>
                <a:schemeClr val="accent6">
                  <a:lumMod val="50000"/>
                </a:schemeClr>
              </a:solidFill>
              <a:latin typeface="Arial" pitchFamily="34" charset="0"/>
              <a:cs typeface="Arial" pitchFamily="34" charset="0"/>
            </a:endParaRPr>
          </a:p>
          <a:p>
            <a:pPr>
              <a:buNone/>
            </a:pPr>
            <a:r>
              <a:rPr lang="en-GB" dirty="0">
                <a:solidFill>
                  <a:schemeClr val="accent6">
                    <a:lumMod val="50000"/>
                  </a:schemeClr>
                </a:solidFill>
                <a:latin typeface="Arial" pitchFamily="34" charset="0"/>
                <a:cs typeface="Arial" pitchFamily="34" charset="0"/>
              </a:rPr>
              <a:t>I</a:t>
            </a:r>
            <a:r>
              <a:rPr lang="en-GB" dirty="0" smtClean="0">
                <a:solidFill>
                  <a:schemeClr val="accent6">
                    <a:lumMod val="50000"/>
                  </a:schemeClr>
                </a:solidFill>
                <a:latin typeface="Arial" pitchFamily="34" charset="0"/>
                <a:cs typeface="Arial" pitchFamily="34" charset="0"/>
              </a:rPr>
              <a:t>t </a:t>
            </a:r>
            <a:r>
              <a:rPr lang="en-GB" dirty="0">
                <a:solidFill>
                  <a:schemeClr val="accent6">
                    <a:lumMod val="50000"/>
                  </a:schemeClr>
                </a:solidFill>
                <a:latin typeface="Arial" pitchFamily="34" charset="0"/>
                <a:cs typeface="Arial" pitchFamily="34" charset="0"/>
              </a:rPr>
              <a:t>is probable that the MICE Hall model already contains enough of the significant components for the fields in free space to be accurate within 1 or </a:t>
            </a:r>
            <a:r>
              <a:rPr lang="en-GB" dirty="0" smtClean="0">
                <a:solidFill>
                  <a:schemeClr val="accent6">
                    <a:lumMod val="50000"/>
                  </a:schemeClr>
                </a:solidFill>
                <a:latin typeface="Arial" pitchFamily="34" charset="0"/>
                <a:cs typeface="Arial" pitchFamily="34" charset="0"/>
              </a:rPr>
              <a:t>2% </a:t>
            </a:r>
            <a:r>
              <a:rPr lang="en-GB" dirty="0">
                <a:solidFill>
                  <a:schemeClr val="accent6">
                    <a:lumMod val="50000"/>
                  </a:schemeClr>
                </a:solidFill>
                <a:latin typeface="Arial" pitchFamily="34" charset="0"/>
                <a:cs typeface="Arial" pitchFamily="34" charset="0"/>
              </a:rPr>
              <a:t>- remembering of course that all fields may be at least </a:t>
            </a:r>
            <a:r>
              <a:rPr lang="en-GB" dirty="0" smtClean="0">
                <a:solidFill>
                  <a:schemeClr val="accent6">
                    <a:lumMod val="50000"/>
                  </a:schemeClr>
                </a:solidFill>
                <a:latin typeface="Arial" pitchFamily="34" charset="0"/>
                <a:cs typeface="Arial" pitchFamily="34" charset="0"/>
              </a:rPr>
              <a:t>0.2 % </a:t>
            </a:r>
            <a:r>
              <a:rPr lang="en-GB" dirty="0">
                <a:solidFill>
                  <a:schemeClr val="accent6">
                    <a:lumMod val="50000"/>
                  </a:schemeClr>
                </a:solidFill>
                <a:latin typeface="Arial" pitchFamily="34" charset="0"/>
                <a:cs typeface="Arial" pitchFamily="34" charset="0"/>
              </a:rPr>
              <a:t>of the </a:t>
            </a:r>
            <a:r>
              <a:rPr lang="en-GB" dirty="0" smtClean="0">
                <a:solidFill>
                  <a:schemeClr val="accent6">
                    <a:lumMod val="50000"/>
                  </a:schemeClr>
                </a:solidFill>
                <a:latin typeface="Arial" pitchFamily="34" charset="0"/>
                <a:cs typeface="Arial" pitchFamily="34" charset="0"/>
              </a:rPr>
              <a:t>all ‘free </a:t>
            </a:r>
            <a:r>
              <a:rPr lang="en-GB" dirty="0">
                <a:solidFill>
                  <a:schemeClr val="accent6">
                    <a:lumMod val="50000"/>
                  </a:schemeClr>
                </a:solidFill>
                <a:latin typeface="Arial" pitchFamily="34" charset="0"/>
                <a:cs typeface="Arial" pitchFamily="34" charset="0"/>
              </a:rPr>
              <a:t>space' value in error anyway. From Cobham's knowledge of the MICE Experimental Hall, there do not appear to be any major components that have been omitted that will further significantly affect results</a:t>
            </a:r>
            <a:r>
              <a:rPr lang="en-GB" dirty="0" smtClean="0">
                <a:solidFill>
                  <a:schemeClr val="accent6">
                    <a:lumMod val="50000"/>
                  </a:schemeClr>
                </a:solidFill>
                <a:latin typeface="Arial" pitchFamily="34" charset="0"/>
                <a:cs typeface="Arial" pitchFamily="34" charset="0"/>
              </a:rPr>
              <a:t>'</a:t>
            </a:r>
          </a:p>
          <a:p>
            <a:pPr>
              <a:buNone/>
            </a:pPr>
            <a:endParaRPr lang="en-GB" dirty="0">
              <a:solidFill>
                <a:schemeClr val="accent6">
                  <a:lumMod val="50000"/>
                </a:schemeClr>
              </a:solidFill>
              <a:latin typeface="Arial" pitchFamily="34" charset="0"/>
              <a:cs typeface="Arial" pitchFamily="34" charset="0"/>
            </a:endParaRPr>
          </a:p>
          <a:p>
            <a:pPr>
              <a:buNone/>
            </a:pPr>
            <a:endParaRPr lang="en-GB"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563390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23rd Sept 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13</a:t>
            </a:fld>
            <a:endParaRPr lang="en-US"/>
          </a:p>
        </p:txBody>
      </p:sp>
      <p:sp>
        <p:nvSpPr>
          <p:cNvPr id="7" name="Title 1"/>
          <p:cNvSpPr>
            <a:spLocks noGrp="1"/>
          </p:cNvSpPr>
          <p:nvPr>
            <p:ph type="title"/>
          </p:nvPr>
        </p:nvSpPr>
        <p:spPr>
          <a:xfrm>
            <a:off x="457200" y="274638"/>
            <a:ext cx="8229600" cy="634082"/>
          </a:xfrm>
        </p:spPr>
        <p:txBody>
          <a:bodyPr>
            <a:normAutofit fontScale="90000"/>
          </a:bodyPr>
          <a:lstStyle/>
          <a:p>
            <a:r>
              <a:rPr lang="en-GB" dirty="0">
                <a:latin typeface="Arial" pitchFamily="34" charset="0"/>
                <a:ea typeface="Tahoma" pitchFamily="34" charset="0"/>
                <a:cs typeface="Arial" pitchFamily="34" charset="0"/>
              </a:rPr>
              <a:t>VF Reports</a:t>
            </a:r>
          </a:p>
        </p:txBody>
      </p:sp>
      <p:sp>
        <p:nvSpPr>
          <p:cNvPr id="8" name="TextBox 7"/>
          <p:cNvSpPr txBox="1"/>
          <p:nvPr/>
        </p:nvSpPr>
        <p:spPr>
          <a:xfrm>
            <a:off x="381171" y="1052736"/>
            <a:ext cx="8280920" cy="5355312"/>
          </a:xfrm>
          <a:prstGeom prst="rect">
            <a:avLst/>
          </a:prstGeom>
          <a:noFill/>
        </p:spPr>
        <p:txBody>
          <a:bodyPr wrap="square" rtlCol="0">
            <a:spAutoFit/>
          </a:bodyPr>
          <a:lstStyle/>
          <a:p>
            <a:pPr>
              <a:buNone/>
            </a:pPr>
            <a:r>
              <a:rPr lang="en-GB" dirty="0" smtClean="0">
                <a:solidFill>
                  <a:srgbClr val="7030A0"/>
                </a:solidFill>
                <a:latin typeface="Arial" pitchFamily="34" charset="0"/>
                <a:cs typeface="Arial" pitchFamily="34" charset="0"/>
              </a:rPr>
              <a:t>Investigation </a:t>
            </a:r>
            <a:r>
              <a:rPr lang="en-GB" dirty="0">
                <a:solidFill>
                  <a:srgbClr val="7030A0"/>
                </a:solidFill>
                <a:latin typeface="Arial" pitchFamily="34" charset="0"/>
                <a:cs typeface="Arial" pitchFamily="34" charset="0"/>
              </a:rPr>
              <a:t>of material property variations</a:t>
            </a:r>
          </a:p>
          <a:p>
            <a:pPr>
              <a:buNone/>
            </a:pPr>
            <a:endParaRPr lang="en-GB" dirty="0">
              <a:solidFill>
                <a:schemeClr val="accent6">
                  <a:lumMod val="50000"/>
                </a:schemeClr>
              </a:solidFill>
              <a:latin typeface="Arial" pitchFamily="34" charset="0"/>
              <a:cs typeface="Arial" pitchFamily="34" charset="0"/>
            </a:endParaRPr>
          </a:p>
          <a:p>
            <a:pPr>
              <a:buNone/>
            </a:pPr>
            <a:r>
              <a:rPr lang="en-GB" dirty="0">
                <a:solidFill>
                  <a:schemeClr val="accent6">
                    <a:lumMod val="50000"/>
                  </a:schemeClr>
                </a:solidFill>
                <a:latin typeface="Arial" pitchFamily="34" charset="0"/>
                <a:cs typeface="Arial" pitchFamily="34" charset="0"/>
              </a:rPr>
              <a:t>In this item the magnetisation values of BH curves of the steel was reduced by </a:t>
            </a:r>
            <a:r>
              <a:rPr lang="en-GB" dirty="0" smtClean="0">
                <a:solidFill>
                  <a:schemeClr val="accent6">
                    <a:lumMod val="50000"/>
                  </a:schemeClr>
                </a:solidFill>
                <a:latin typeface="Arial" pitchFamily="34" charset="0"/>
                <a:cs typeface="Arial" pitchFamily="34" charset="0"/>
              </a:rPr>
              <a:t>10% </a:t>
            </a:r>
            <a:r>
              <a:rPr lang="en-GB" dirty="0">
                <a:solidFill>
                  <a:schemeClr val="accent6">
                    <a:lumMod val="50000"/>
                  </a:schemeClr>
                </a:solidFill>
                <a:latin typeface="Arial" pitchFamily="34" charset="0"/>
                <a:cs typeface="Arial" pitchFamily="34" charset="0"/>
              </a:rPr>
              <a:t>and the effect on the three patches </a:t>
            </a:r>
            <a:r>
              <a:rPr lang="en-GB" dirty="0" smtClean="0">
                <a:solidFill>
                  <a:schemeClr val="accent6">
                    <a:lumMod val="50000"/>
                  </a:schemeClr>
                </a:solidFill>
                <a:latin typeface="Arial" pitchFamily="34" charset="0"/>
                <a:cs typeface="Arial" pitchFamily="34" charset="0"/>
              </a:rPr>
              <a:t>within the hall volume was </a:t>
            </a:r>
            <a:r>
              <a:rPr lang="en-GB" dirty="0">
                <a:solidFill>
                  <a:schemeClr val="accent6">
                    <a:lumMod val="50000"/>
                  </a:schemeClr>
                </a:solidFill>
                <a:latin typeface="Arial" pitchFamily="34" charset="0"/>
                <a:cs typeface="Arial" pitchFamily="34" charset="0"/>
              </a:rPr>
              <a:t>calculated. The observed changes were usually well below </a:t>
            </a:r>
            <a:r>
              <a:rPr lang="en-GB" dirty="0" smtClean="0">
                <a:solidFill>
                  <a:schemeClr val="accent6">
                    <a:lumMod val="50000"/>
                  </a:schemeClr>
                </a:solidFill>
                <a:latin typeface="Arial" pitchFamily="34" charset="0"/>
                <a:cs typeface="Arial" pitchFamily="34" charset="0"/>
              </a:rPr>
              <a:t>5%. The </a:t>
            </a:r>
            <a:r>
              <a:rPr lang="en-GB" dirty="0">
                <a:solidFill>
                  <a:schemeClr val="accent6">
                    <a:lumMod val="50000"/>
                  </a:schemeClr>
                </a:solidFill>
                <a:latin typeface="Arial" pitchFamily="34" charset="0"/>
                <a:cs typeface="Arial" pitchFamily="34" charset="0"/>
              </a:rPr>
              <a:t>reduction in the magnetisation of the shielding walls means that they are not performing quite as well but as they are generally far from saturation in model 91 the effect is quite small</a:t>
            </a:r>
            <a:r>
              <a:rPr lang="en-GB" dirty="0" smtClean="0">
                <a:solidFill>
                  <a:schemeClr val="accent6">
                    <a:lumMod val="50000"/>
                  </a:schemeClr>
                </a:solidFill>
                <a:latin typeface="Arial" pitchFamily="34" charset="0"/>
                <a:cs typeface="Arial" pitchFamily="34" charset="0"/>
              </a:rPr>
              <a:t>.</a:t>
            </a:r>
          </a:p>
          <a:p>
            <a:pPr>
              <a:buNone/>
            </a:pPr>
            <a:endParaRPr lang="en-GB" dirty="0" smtClean="0">
              <a:solidFill>
                <a:schemeClr val="accent6">
                  <a:lumMod val="50000"/>
                </a:schemeClr>
              </a:solidFill>
              <a:latin typeface="Arial" pitchFamily="34" charset="0"/>
              <a:cs typeface="Arial" pitchFamily="34" charset="0"/>
            </a:endParaRPr>
          </a:p>
          <a:p>
            <a:pPr>
              <a:buNone/>
            </a:pPr>
            <a:r>
              <a:rPr lang="en-GB" dirty="0" smtClean="0">
                <a:solidFill>
                  <a:srgbClr val="7030A0"/>
                </a:solidFill>
                <a:latin typeface="Arial" pitchFamily="34" charset="0"/>
                <a:cs typeface="Arial" pitchFamily="34" charset="0"/>
              </a:rPr>
              <a:t>Investigation </a:t>
            </a:r>
            <a:r>
              <a:rPr lang="en-GB" dirty="0">
                <a:solidFill>
                  <a:srgbClr val="7030A0"/>
                </a:solidFill>
                <a:latin typeface="Arial" pitchFamily="34" charset="0"/>
                <a:cs typeface="Arial" pitchFamily="34" charset="0"/>
              </a:rPr>
              <a:t>of mesh </a:t>
            </a:r>
            <a:r>
              <a:rPr lang="en-GB" dirty="0" smtClean="0">
                <a:solidFill>
                  <a:srgbClr val="7030A0"/>
                </a:solidFill>
                <a:latin typeface="Arial" pitchFamily="34" charset="0"/>
                <a:cs typeface="Arial" pitchFamily="34" charset="0"/>
              </a:rPr>
              <a:t>quality</a:t>
            </a:r>
          </a:p>
          <a:p>
            <a:pPr>
              <a:buNone/>
            </a:pPr>
            <a:endParaRPr lang="en-GB" dirty="0">
              <a:solidFill>
                <a:schemeClr val="accent6">
                  <a:lumMod val="50000"/>
                </a:schemeClr>
              </a:solidFill>
              <a:latin typeface="Arial" pitchFamily="34" charset="0"/>
              <a:cs typeface="Arial" pitchFamily="34" charset="0"/>
            </a:endParaRPr>
          </a:p>
          <a:p>
            <a:pPr>
              <a:buNone/>
            </a:pPr>
            <a:r>
              <a:rPr lang="en-GB" dirty="0">
                <a:solidFill>
                  <a:schemeClr val="accent6">
                    <a:lumMod val="50000"/>
                  </a:schemeClr>
                </a:solidFill>
                <a:latin typeface="Arial" pitchFamily="34" charset="0"/>
                <a:cs typeface="Arial" pitchFamily="34" charset="0"/>
              </a:rPr>
              <a:t>The hall model has been run using quadratic elements throughout as this is the safest and most accurate method of calculating the </a:t>
            </a:r>
            <a:r>
              <a:rPr lang="en-GB" dirty="0" smtClean="0">
                <a:solidFill>
                  <a:schemeClr val="accent6">
                    <a:lumMod val="50000"/>
                  </a:schemeClr>
                </a:solidFill>
                <a:latin typeface="Arial" pitchFamily="34" charset="0"/>
                <a:cs typeface="Arial" pitchFamily="34" charset="0"/>
              </a:rPr>
              <a:t>fields….To </a:t>
            </a:r>
            <a:r>
              <a:rPr lang="en-GB" dirty="0">
                <a:solidFill>
                  <a:schemeClr val="accent6">
                    <a:lumMod val="50000"/>
                  </a:schemeClr>
                </a:solidFill>
                <a:latin typeface="Arial" pitchFamily="34" charset="0"/>
                <a:cs typeface="Arial" pitchFamily="34" charset="0"/>
              </a:rPr>
              <a:t>investigate whether the use of quadratic elements was necessary two models were run, one with mixed elements and one with all linear elements. The integrated fields on the patches were compared with the results from the quadratic model.</a:t>
            </a:r>
          </a:p>
          <a:p>
            <a:pPr>
              <a:buNone/>
            </a:pPr>
            <a:endParaRPr lang="en-GB" dirty="0">
              <a:solidFill>
                <a:schemeClr val="accent6">
                  <a:lumMod val="50000"/>
                </a:schemeClr>
              </a:solidFill>
              <a:latin typeface="Arial" pitchFamily="34" charset="0"/>
              <a:cs typeface="Arial" pitchFamily="34" charset="0"/>
            </a:endParaRPr>
          </a:p>
          <a:p>
            <a:pPr>
              <a:buNone/>
            </a:pPr>
            <a:r>
              <a:rPr lang="en-GB" dirty="0">
                <a:solidFill>
                  <a:schemeClr val="accent6">
                    <a:lumMod val="50000"/>
                  </a:schemeClr>
                </a:solidFill>
                <a:latin typeface="Arial" pitchFamily="34" charset="0"/>
                <a:cs typeface="Arial" pitchFamily="34" charset="0"/>
              </a:rPr>
              <a:t>The results showed that on the patches examined the benefit of using quadratic elements was marginal yet the solve time improvement was significant.</a:t>
            </a:r>
            <a:endParaRPr lang="en-GB" dirty="0" smtClean="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174354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Field Throughout the Hall </a:t>
            </a:r>
            <a:r>
              <a:rPr lang="en-GB" dirty="0"/>
              <a:t>V</a:t>
            </a:r>
            <a:r>
              <a:rPr lang="en-GB" dirty="0" smtClean="0"/>
              <a:t>olume</a:t>
            </a:r>
            <a:endParaRPr lang="en-GB" dirty="0"/>
          </a:p>
        </p:txBody>
      </p:sp>
      <p:pic>
        <p:nvPicPr>
          <p:cNvPr id="1026" name="Picture 2" descr="http://www.hep.shef.ac.uk/research/mice/opera_models/autogen_plots/hall_model/NODAL_INTEGRAL_model_91/Hall/Bmod_Plots/XZ_plane/y_0/Bmod_0_500_uT_XZplane_y_0_Structures_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73" y="1124744"/>
            <a:ext cx="9000000" cy="36216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44" y="5157192"/>
            <a:ext cx="8280920" cy="646331"/>
          </a:xfrm>
          <a:prstGeom prst="rect">
            <a:avLst/>
          </a:prstGeom>
          <a:noFill/>
        </p:spPr>
        <p:txBody>
          <a:bodyPr wrap="square" rtlCol="0">
            <a:spAutoFit/>
          </a:bodyPr>
          <a:lstStyle/>
          <a:p>
            <a:r>
              <a:rPr lang="en-GB" dirty="0" smtClean="0">
                <a:solidFill>
                  <a:schemeClr val="accent6">
                    <a:lumMod val="50000"/>
                  </a:schemeClr>
                </a:solidFill>
                <a:latin typeface="Arial" pitchFamily="34" charset="0"/>
                <a:cs typeface="Arial" pitchFamily="34" charset="0"/>
              </a:rPr>
              <a:t>Model 91 – Step IV Solenoid 240 MeV/c – y=0 (beam height) - 5 gauss scale.  This gives some indication of where the 5 gauss boundary lies in this model</a:t>
            </a:r>
            <a:r>
              <a:rPr lang="en-GB" dirty="0" smtClean="0">
                <a:solidFill>
                  <a:schemeClr val="accent6">
                    <a:lumMod val="50000"/>
                  </a:schemeClr>
                </a:solidFill>
                <a:latin typeface="Arial" pitchFamily="34" charset="0"/>
                <a:cs typeface="Arial" pitchFamily="34" charset="0"/>
              </a:rPr>
              <a:t>.</a:t>
            </a:r>
            <a:endParaRPr lang="en-GB" dirty="0" smtClean="0">
              <a:solidFill>
                <a:schemeClr val="accent6">
                  <a:lumMod val="50000"/>
                </a:schemeClr>
              </a:solidFill>
              <a:latin typeface="Arial" pitchFamily="34" charset="0"/>
              <a:cs typeface="Arial" pitchFamily="34" charset="0"/>
            </a:endParaRPr>
          </a:p>
        </p:txBody>
      </p:sp>
      <p:sp>
        <p:nvSpPr>
          <p:cNvPr id="6" name="Date Placeholder 5"/>
          <p:cNvSpPr>
            <a:spLocks noGrp="1"/>
          </p:cNvSpPr>
          <p:nvPr>
            <p:ph type="dt" sz="half" idx="10"/>
          </p:nvPr>
        </p:nvSpPr>
        <p:spPr/>
        <p:txBody>
          <a:bodyPr/>
          <a:lstStyle/>
          <a:p>
            <a:r>
              <a:rPr lang="en-US" smtClean="0"/>
              <a:t>23rd Sept 2013</a:t>
            </a:r>
            <a:endParaRPr lang="en-GB"/>
          </a:p>
        </p:txBody>
      </p:sp>
      <p:sp>
        <p:nvSpPr>
          <p:cNvPr id="7" name="Slide Number Placeholder 6"/>
          <p:cNvSpPr>
            <a:spLocks noGrp="1"/>
          </p:cNvSpPr>
          <p:nvPr>
            <p:ph type="sldNum" sz="quarter" idx="12"/>
          </p:nvPr>
        </p:nvSpPr>
        <p:spPr/>
        <p:txBody>
          <a:bodyPr/>
          <a:lstStyle/>
          <a:p>
            <a:fld id="{27500508-FA8B-43A2-ADAD-A1DC8EF48486}" type="slidenum">
              <a:rPr lang="en-GB" smtClean="0"/>
              <a:t>14</a:t>
            </a:fld>
            <a:endParaRPr lang="en-GB"/>
          </a:p>
        </p:txBody>
      </p:sp>
    </p:spTree>
    <p:extLst>
      <p:ext uri="{BB962C8B-B14F-4D97-AF65-F5344CB8AC3E}">
        <p14:creationId xmlns:p14="http://schemas.microsoft.com/office/powerpoint/2010/main" val="3529761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Field Throughout the Hall </a:t>
            </a:r>
            <a:r>
              <a:rPr lang="en-GB" dirty="0"/>
              <a:t>V</a:t>
            </a:r>
            <a:r>
              <a:rPr lang="en-GB" dirty="0" smtClean="0"/>
              <a:t>olume</a:t>
            </a:r>
            <a:endParaRPr lang="en-GB" dirty="0"/>
          </a:p>
        </p:txBody>
      </p:sp>
      <p:sp>
        <p:nvSpPr>
          <p:cNvPr id="5" name="TextBox 4"/>
          <p:cNvSpPr txBox="1"/>
          <p:nvPr/>
        </p:nvSpPr>
        <p:spPr>
          <a:xfrm>
            <a:off x="467544" y="5013176"/>
            <a:ext cx="8280920" cy="1477328"/>
          </a:xfrm>
          <a:prstGeom prst="rect">
            <a:avLst/>
          </a:prstGeom>
          <a:noFill/>
        </p:spPr>
        <p:txBody>
          <a:bodyPr wrap="square" rtlCol="0">
            <a:spAutoFit/>
          </a:bodyPr>
          <a:lstStyle/>
          <a:p>
            <a:r>
              <a:rPr lang="en-GB" dirty="0" smtClean="0">
                <a:solidFill>
                  <a:schemeClr val="accent6">
                    <a:lumMod val="50000"/>
                  </a:schemeClr>
                </a:solidFill>
                <a:latin typeface="Arial" pitchFamily="34" charset="0"/>
                <a:cs typeface="Arial" pitchFamily="34" charset="0"/>
              </a:rPr>
              <a:t>Model 91 – Step IV </a:t>
            </a:r>
            <a:r>
              <a:rPr lang="en-GB" b="1" dirty="0" smtClean="0">
                <a:solidFill>
                  <a:schemeClr val="accent6">
                    <a:lumMod val="50000"/>
                  </a:schemeClr>
                </a:solidFill>
                <a:latin typeface="Arial" pitchFamily="34" charset="0"/>
                <a:cs typeface="Arial" pitchFamily="34" charset="0"/>
              </a:rPr>
              <a:t>Flip</a:t>
            </a:r>
            <a:r>
              <a:rPr lang="en-GB" dirty="0" smtClean="0">
                <a:solidFill>
                  <a:schemeClr val="accent6">
                    <a:lumMod val="50000"/>
                  </a:schemeClr>
                </a:solidFill>
                <a:latin typeface="Arial" pitchFamily="34" charset="0"/>
                <a:cs typeface="Arial" pitchFamily="34" charset="0"/>
              </a:rPr>
              <a:t> mode 240 </a:t>
            </a:r>
            <a:r>
              <a:rPr lang="en-GB" dirty="0" smtClean="0">
                <a:solidFill>
                  <a:schemeClr val="accent6">
                    <a:lumMod val="50000"/>
                  </a:schemeClr>
                </a:solidFill>
                <a:latin typeface="Arial" pitchFamily="34" charset="0"/>
                <a:cs typeface="Arial" pitchFamily="34" charset="0"/>
              </a:rPr>
              <a:t>MeV/c – y=0 (beam height) - 5 gauss scale.  This gives some indication of where the 5 gauss boundary lies in this model</a:t>
            </a:r>
            <a:r>
              <a:rPr lang="en-GB" dirty="0" smtClean="0">
                <a:solidFill>
                  <a:schemeClr val="accent6">
                    <a:lumMod val="50000"/>
                  </a:schemeClr>
                </a:solidFill>
                <a:latin typeface="Arial" pitchFamily="34" charset="0"/>
                <a:cs typeface="Arial" pitchFamily="34" charset="0"/>
              </a:rPr>
              <a:t>.</a:t>
            </a:r>
          </a:p>
          <a:p>
            <a:endParaRPr lang="en-GB" dirty="0">
              <a:solidFill>
                <a:schemeClr val="accent6">
                  <a:lumMod val="50000"/>
                </a:schemeClr>
              </a:solidFill>
              <a:latin typeface="Arial" pitchFamily="34" charset="0"/>
              <a:cs typeface="Arial" pitchFamily="34" charset="0"/>
            </a:endParaRPr>
          </a:p>
          <a:p>
            <a:r>
              <a:rPr lang="en-GB" dirty="0" smtClean="0">
                <a:solidFill>
                  <a:schemeClr val="accent6">
                    <a:lumMod val="50000"/>
                  </a:schemeClr>
                </a:solidFill>
                <a:latin typeface="Arial" pitchFamily="34" charset="0"/>
                <a:cs typeface="Arial" pitchFamily="34" charset="0"/>
              </a:rPr>
              <a:t>By flipping  between this and the previous slide it is clear that solenoid mode </a:t>
            </a:r>
            <a:r>
              <a:rPr lang="en-GB" dirty="0" smtClean="0">
                <a:solidFill>
                  <a:schemeClr val="accent6">
                    <a:lumMod val="50000"/>
                  </a:schemeClr>
                </a:solidFill>
                <a:latin typeface="Arial" pitchFamily="34" charset="0"/>
                <a:cs typeface="Arial" pitchFamily="34" charset="0"/>
              </a:rPr>
              <a:t>produces more fringe field.</a:t>
            </a:r>
            <a:endParaRPr lang="en-GB" dirty="0" smtClean="0">
              <a:solidFill>
                <a:schemeClr val="accent6">
                  <a:lumMod val="50000"/>
                </a:schemeClr>
              </a:solidFill>
              <a:latin typeface="Arial" pitchFamily="34" charset="0"/>
              <a:cs typeface="Arial" pitchFamily="34" charset="0"/>
            </a:endParaRPr>
          </a:p>
        </p:txBody>
      </p:sp>
      <p:sp>
        <p:nvSpPr>
          <p:cNvPr id="6" name="Date Placeholder 5"/>
          <p:cNvSpPr>
            <a:spLocks noGrp="1"/>
          </p:cNvSpPr>
          <p:nvPr>
            <p:ph type="dt" sz="half" idx="10"/>
          </p:nvPr>
        </p:nvSpPr>
        <p:spPr/>
        <p:txBody>
          <a:bodyPr/>
          <a:lstStyle/>
          <a:p>
            <a:r>
              <a:rPr lang="en-US" smtClean="0"/>
              <a:t>23rd Sept 2013</a:t>
            </a:r>
            <a:endParaRPr lang="en-GB"/>
          </a:p>
        </p:txBody>
      </p:sp>
      <p:sp>
        <p:nvSpPr>
          <p:cNvPr id="7" name="Slide Number Placeholder 6"/>
          <p:cNvSpPr>
            <a:spLocks noGrp="1"/>
          </p:cNvSpPr>
          <p:nvPr>
            <p:ph type="sldNum" sz="quarter" idx="12"/>
          </p:nvPr>
        </p:nvSpPr>
        <p:spPr/>
        <p:txBody>
          <a:bodyPr/>
          <a:lstStyle/>
          <a:p>
            <a:fld id="{27500508-FA8B-43A2-ADAD-A1DC8EF48486}" type="slidenum">
              <a:rPr lang="en-GB" smtClean="0"/>
              <a:t>15</a:t>
            </a:fld>
            <a:endParaRPr lang="en-GB"/>
          </a:p>
        </p:txBody>
      </p:sp>
      <p:pic>
        <p:nvPicPr>
          <p:cNvPr id="3" name="Picture 2" descr="http://www.hep.shef.ac.uk/research/mice/opera_models/autogen_plots/hall_model/NODAL_INTEGRAL_model_94/Hall/Bmod_Plots/XZ_plane/y_0/Bmod_0_500_uT_XZplane_y_0_Structures_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90" y="1268760"/>
            <a:ext cx="9000000" cy="3623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282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Field Throughout the Hall </a:t>
            </a:r>
            <a:r>
              <a:rPr lang="en-GB" dirty="0"/>
              <a:t>V</a:t>
            </a:r>
            <a:r>
              <a:rPr lang="en-GB" dirty="0" smtClean="0"/>
              <a:t>olume</a:t>
            </a:r>
            <a:endParaRPr lang="en-GB" dirty="0"/>
          </a:p>
        </p:txBody>
      </p:sp>
      <p:sp>
        <p:nvSpPr>
          <p:cNvPr id="5" name="TextBox 4"/>
          <p:cNvSpPr txBox="1"/>
          <p:nvPr/>
        </p:nvSpPr>
        <p:spPr>
          <a:xfrm>
            <a:off x="467544" y="5157192"/>
            <a:ext cx="8280920" cy="923330"/>
          </a:xfrm>
          <a:prstGeom prst="rect">
            <a:avLst/>
          </a:prstGeom>
          <a:noFill/>
        </p:spPr>
        <p:txBody>
          <a:bodyPr wrap="square" rtlCol="0">
            <a:spAutoFit/>
          </a:bodyPr>
          <a:lstStyle/>
          <a:p>
            <a:r>
              <a:rPr lang="en-GB" dirty="0" smtClean="0">
                <a:solidFill>
                  <a:schemeClr val="accent6">
                    <a:lumMod val="50000"/>
                  </a:schemeClr>
                </a:solidFill>
                <a:latin typeface="Arial" pitchFamily="34" charset="0"/>
                <a:cs typeface="Arial" pitchFamily="34" charset="0"/>
              </a:rPr>
              <a:t>Model 91 – Step IV Solenoid 240 MeV/c – y=0 (beam height) - 5 gauss scale.  One can immediately see that the field through this volume doesn’t look to worrying but we’ll take a closer look at some specific volumes shortly.</a:t>
            </a:r>
            <a:endParaRPr lang="en-GB" dirty="0">
              <a:solidFill>
                <a:schemeClr val="accent6">
                  <a:lumMod val="50000"/>
                </a:schemeClr>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r>
              <a:rPr lang="en-US" smtClean="0"/>
              <a:t>23rd Sept 2013</a:t>
            </a:r>
            <a:endParaRPr lang="en-GB"/>
          </a:p>
        </p:txBody>
      </p:sp>
      <p:sp>
        <p:nvSpPr>
          <p:cNvPr id="4" name="Slide Number Placeholder 3"/>
          <p:cNvSpPr>
            <a:spLocks noGrp="1"/>
          </p:cNvSpPr>
          <p:nvPr>
            <p:ph type="sldNum" sz="quarter" idx="12"/>
          </p:nvPr>
        </p:nvSpPr>
        <p:spPr/>
        <p:txBody>
          <a:bodyPr/>
          <a:lstStyle/>
          <a:p>
            <a:fld id="{27500508-FA8B-43A2-ADAD-A1DC8EF48486}" type="slidenum">
              <a:rPr lang="en-GB" smtClean="0"/>
              <a:t>16</a:t>
            </a:fld>
            <a:endParaRPr lang="en-GB"/>
          </a:p>
        </p:txBody>
      </p:sp>
      <p:grpSp>
        <p:nvGrpSpPr>
          <p:cNvPr id="15" name="Group 14"/>
          <p:cNvGrpSpPr/>
          <p:nvPr/>
        </p:nvGrpSpPr>
        <p:grpSpPr>
          <a:xfrm>
            <a:off x="36496" y="1052736"/>
            <a:ext cx="9000000" cy="3621652"/>
            <a:chOff x="0" y="1052736"/>
            <a:chExt cx="9000000" cy="3621652"/>
          </a:xfrm>
        </p:grpSpPr>
        <p:pic>
          <p:nvPicPr>
            <p:cNvPr id="2050" name="Picture 2" descr="http://www.hep.shef.ac.uk/research/mice/opera_models/autogen_plots/hall_model/NODAL_INTEGRAL_model_91/SSB/Bmod_Plots/XZ_plane/y_0/Bmod_0_500_uT_XZplane_y_0_Structures_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000000" cy="36216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83768" y="1556792"/>
              <a:ext cx="864096" cy="430887"/>
            </a:xfrm>
            <a:prstGeom prst="rect">
              <a:avLst/>
            </a:prstGeom>
            <a:noFill/>
          </p:spPr>
          <p:txBody>
            <a:bodyPr wrap="square" rtlCol="0">
              <a:spAutoFit/>
            </a:bodyPr>
            <a:lstStyle/>
            <a:p>
              <a:r>
                <a:rPr lang="en-GB" sz="1050" b="1" dirty="0" smtClean="0">
                  <a:latin typeface="Arial" panose="020B0604020202020204" pitchFamily="34" charset="0"/>
                  <a:cs typeface="Arial" panose="020B0604020202020204" pitchFamily="34" charset="0"/>
                </a:rPr>
                <a:t>Rack Room 2</a:t>
              </a:r>
              <a:endParaRPr lang="en-GB" sz="1050" b="1" dirty="0">
                <a:latin typeface="Arial" panose="020B0604020202020204" pitchFamily="34" charset="0"/>
                <a:cs typeface="Arial" panose="020B0604020202020204" pitchFamily="34" charset="0"/>
              </a:endParaRPr>
            </a:p>
          </p:txBody>
        </p:sp>
        <p:sp>
          <p:nvSpPr>
            <p:cNvPr id="10" name="TextBox 9"/>
            <p:cNvSpPr txBox="1"/>
            <p:nvPr/>
          </p:nvSpPr>
          <p:spPr>
            <a:xfrm>
              <a:off x="4500000" y="1556792"/>
              <a:ext cx="864096" cy="415498"/>
            </a:xfrm>
            <a:prstGeom prst="rect">
              <a:avLst/>
            </a:prstGeom>
            <a:noFill/>
          </p:spPr>
          <p:txBody>
            <a:bodyPr wrap="square" rtlCol="0">
              <a:spAutoFit/>
            </a:bodyPr>
            <a:lstStyle/>
            <a:p>
              <a:r>
                <a:rPr lang="en-GB" sz="1050" b="1" dirty="0" smtClean="0">
                  <a:latin typeface="Arial" panose="020B0604020202020204" pitchFamily="34" charset="0"/>
                  <a:cs typeface="Arial" panose="020B0604020202020204" pitchFamily="34" charset="0"/>
                </a:rPr>
                <a:t>ISIS Plant Room</a:t>
              </a:r>
              <a:endParaRPr lang="en-GB" sz="1050" b="1" dirty="0">
                <a:latin typeface="Arial" panose="020B0604020202020204" pitchFamily="34" charset="0"/>
                <a:cs typeface="Arial" panose="020B0604020202020204" pitchFamily="34" charset="0"/>
              </a:endParaRPr>
            </a:p>
          </p:txBody>
        </p:sp>
        <p:sp>
          <p:nvSpPr>
            <p:cNvPr id="11" name="TextBox 10"/>
            <p:cNvSpPr txBox="1"/>
            <p:nvPr/>
          </p:nvSpPr>
          <p:spPr>
            <a:xfrm rot="16200000">
              <a:off x="3423171" y="2345583"/>
              <a:ext cx="1561033" cy="415498"/>
            </a:xfrm>
            <a:prstGeom prst="rect">
              <a:avLst/>
            </a:prstGeom>
            <a:noFill/>
          </p:spPr>
          <p:txBody>
            <a:bodyPr wrap="square" rtlCol="0">
              <a:spAutoFit/>
            </a:bodyPr>
            <a:lstStyle/>
            <a:p>
              <a:r>
                <a:rPr lang="en-GB" sz="1050" b="1" dirty="0" smtClean="0">
                  <a:latin typeface="Arial" panose="020B0604020202020204" pitchFamily="34" charset="0"/>
                  <a:cs typeface="Arial" panose="020B0604020202020204" pitchFamily="34" charset="0"/>
                </a:rPr>
                <a:t>MLCR – MICE Local Control Room</a:t>
              </a:r>
              <a:endParaRPr lang="en-GB" sz="1050" b="1" dirty="0">
                <a:latin typeface="Arial" panose="020B0604020202020204" pitchFamily="34" charset="0"/>
                <a:cs typeface="Arial" panose="020B0604020202020204" pitchFamily="34" charset="0"/>
              </a:endParaRPr>
            </a:p>
          </p:txBody>
        </p:sp>
        <p:sp>
          <p:nvSpPr>
            <p:cNvPr id="8" name="TextBox 7"/>
            <p:cNvSpPr txBox="1"/>
            <p:nvPr/>
          </p:nvSpPr>
          <p:spPr>
            <a:xfrm>
              <a:off x="6179300" y="1400145"/>
              <a:ext cx="1368152" cy="600164"/>
            </a:xfrm>
            <a:prstGeom prst="rect">
              <a:avLst/>
            </a:prstGeom>
            <a:noFill/>
          </p:spPr>
          <p:txBody>
            <a:bodyPr wrap="square" rtlCol="0">
              <a:spAutoFit/>
            </a:bodyPr>
            <a:lstStyle/>
            <a:p>
              <a:r>
                <a:rPr lang="en-GB" sz="1100" b="1" dirty="0" smtClean="0">
                  <a:solidFill>
                    <a:schemeClr val="accent6">
                      <a:lumMod val="50000"/>
                    </a:schemeClr>
                  </a:solidFill>
                  <a:latin typeface="Arial" panose="020B0604020202020204" pitchFamily="34" charset="0"/>
                  <a:cs typeface="Arial" panose="020B0604020202020204" pitchFamily="34" charset="0"/>
                </a:rPr>
                <a:t>Outline of ISIS control rooms – yellow (upstairs) </a:t>
              </a:r>
              <a:endParaRPr lang="en-GB" sz="1100" b="1" dirty="0">
                <a:solidFill>
                  <a:schemeClr val="accent6">
                    <a:lumMod val="50000"/>
                  </a:schemeClr>
                </a:solidFill>
                <a:latin typeface="Arial" panose="020B0604020202020204" pitchFamily="34" charset="0"/>
                <a:cs typeface="Arial" panose="020B0604020202020204" pitchFamily="34" charset="0"/>
              </a:endParaRPr>
            </a:p>
          </p:txBody>
        </p:sp>
        <p:cxnSp>
          <p:nvCxnSpPr>
            <p:cNvPr id="13" name="Straight Arrow Connector 12"/>
            <p:cNvCxnSpPr>
              <a:stCxn id="8" idx="1"/>
            </p:cNvCxnSpPr>
            <p:nvPr/>
          </p:nvCxnSpPr>
          <p:spPr>
            <a:xfrm flipH="1">
              <a:off x="5796136" y="1700227"/>
              <a:ext cx="383164" cy="504637"/>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07704" y="3368025"/>
              <a:ext cx="2952330" cy="276999"/>
            </a:xfrm>
            <a:prstGeom prst="rect">
              <a:avLst/>
            </a:prstGeom>
            <a:noFill/>
          </p:spPr>
          <p:txBody>
            <a:bodyPr wrap="square" rtlCol="0">
              <a:spAutoFit/>
            </a:bodyPr>
            <a:lstStyle/>
            <a:p>
              <a:r>
                <a:rPr lang="en-GB" sz="1200" b="1" dirty="0" smtClean="0">
                  <a:latin typeface="Arial" panose="020B0604020202020204" pitchFamily="34" charset="0"/>
                  <a:cs typeface="Arial" panose="020B0604020202020204" pitchFamily="34" charset="0"/>
                </a:rPr>
                <a:t>South Wall of MICE Hall</a:t>
              </a:r>
              <a:endParaRPr lang="en-GB" sz="1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60246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Field Outside of the Hall</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 y="1124744"/>
            <a:ext cx="9144000" cy="3801223"/>
          </a:xfrm>
          <a:prstGeom prst="rect">
            <a:avLst/>
          </a:prstGeom>
        </p:spPr>
      </p:pic>
      <p:sp>
        <p:nvSpPr>
          <p:cNvPr id="5" name="TextBox 4"/>
          <p:cNvSpPr txBox="1"/>
          <p:nvPr/>
        </p:nvSpPr>
        <p:spPr>
          <a:xfrm>
            <a:off x="539552" y="5229200"/>
            <a:ext cx="6480720" cy="646331"/>
          </a:xfrm>
          <a:prstGeom prst="rect">
            <a:avLst/>
          </a:prstGeom>
          <a:noFill/>
        </p:spPr>
        <p:txBody>
          <a:bodyPr wrap="square" rtlCol="0">
            <a:spAutoFit/>
          </a:bodyPr>
          <a:lstStyle/>
          <a:p>
            <a:r>
              <a:rPr lang="en-GB" dirty="0" smtClean="0">
                <a:solidFill>
                  <a:schemeClr val="accent6">
                    <a:lumMod val="50000"/>
                  </a:schemeClr>
                </a:solidFill>
                <a:latin typeface="Arial" pitchFamily="34" charset="0"/>
                <a:cs typeface="Arial" pitchFamily="34" charset="0"/>
              </a:rPr>
              <a:t>Model 91 – Step IV Solenoid 240 MeV/c – 5 gauss scale</a:t>
            </a:r>
          </a:p>
          <a:p>
            <a:r>
              <a:rPr lang="en-GB" dirty="0" smtClean="0">
                <a:solidFill>
                  <a:schemeClr val="accent6">
                    <a:lumMod val="50000"/>
                  </a:schemeClr>
                </a:solidFill>
                <a:latin typeface="Arial" pitchFamily="34" charset="0"/>
                <a:cs typeface="Arial" pitchFamily="34" charset="0"/>
              </a:rPr>
              <a:t>North Wall (external)</a:t>
            </a:r>
            <a:endParaRPr lang="en-GB" dirty="0">
              <a:solidFill>
                <a:schemeClr val="accent6">
                  <a:lumMod val="50000"/>
                </a:schemeClr>
              </a:solidFill>
              <a:latin typeface="Arial" pitchFamily="34" charset="0"/>
              <a:cs typeface="Arial" pitchFamily="34" charset="0"/>
            </a:endParaRPr>
          </a:p>
        </p:txBody>
      </p:sp>
      <p:sp>
        <p:nvSpPr>
          <p:cNvPr id="6" name="Date Placeholder 5"/>
          <p:cNvSpPr>
            <a:spLocks noGrp="1"/>
          </p:cNvSpPr>
          <p:nvPr>
            <p:ph type="dt" sz="half" idx="10"/>
          </p:nvPr>
        </p:nvSpPr>
        <p:spPr/>
        <p:txBody>
          <a:bodyPr/>
          <a:lstStyle/>
          <a:p>
            <a:r>
              <a:rPr lang="en-US" smtClean="0"/>
              <a:t>23rd Sept 2013</a:t>
            </a:r>
            <a:endParaRPr lang="en-GB"/>
          </a:p>
        </p:txBody>
      </p:sp>
      <p:sp>
        <p:nvSpPr>
          <p:cNvPr id="7" name="Slide Number Placeholder 6"/>
          <p:cNvSpPr>
            <a:spLocks noGrp="1"/>
          </p:cNvSpPr>
          <p:nvPr>
            <p:ph type="sldNum" sz="quarter" idx="12"/>
          </p:nvPr>
        </p:nvSpPr>
        <p:spPr/>
        <p:txBody>
          <a:bodyPr/>
          <a:lstStyle/>
          <a:p>
            <a:fld id="{27500508-FA8B-43A2-ADAD-A1DC8EF48486}" type="slidenum">
              <a:rPr lang="en-GB" smtClean="0"/>
              <a:t>17</a:t>
            </a:fld>
            <a:endParaRPr lang="en-GB"/>
          </a:p>
        </p:txBody>
      </p:sp>
    </p:spTree>
    <p:extLst>
      <p:ext uri="{BB962C8B-B14F-4D97-AF65-F5344CB8AC3E}">
        <p14:creationId xmlns:p14="http://schemas.microsoft.com/office/powerpoint/2010/main" val="235257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Field Outside of the Hall</a:t>
            </a:r>
            <a:endParaRPr lang="en-GB" dirty="0"/>
          </a:p>
        </p:txBody>
      </p:sp>
      <p:sp>
        <p:nvSpPr>
          <p:cNvPr id="5" name="TextBox 4"/>
          <p:cNvSpPr txBox="1"/>
          <p:nvPr/>
        </p:nvSpPr>
        <p:spPr>
          <a:xfrm>
            <a:off x="539552" y="5229200"/>
            <a:ext cx="6480720" cy="646331"/>
          </a:xfrm>
          <a:prstGeom prst="rect">
            <a:avLst/>
          </a:prstGeom>
          <a:noFill/>
        </p:spPr>
        <p:txBody>
          <a:bodyPr wrap="square" rtlCol="0">
            <a:spAutoFit/>
          </a:bodyPr>
          <a:lstStyle/>
          <a:p>
            <a:r>
              <a:rPr lang="en-GB" dirty="0" smtClean="0">
                <a:solidFill>
                  <a:schemeClr val="accent6">
                    <a:lumMod val="50000"/>
                  </a:schemeClr>
                </a:solidFill>
                <a:latin typeface="Arial" pitchFamily="34" charset="0"/>
                <a:cs typeface="Arial" pitchFamily="34" charset="0"/>
              </a:rPr>
              <a:t>Model 91 – Step IV Solenoid 240 MeV/c – 5 gauss scale</a:t>
            </a:r>
          </a:p>
          <a:p>
            <a:r>
              <a:rPr lang="en-GB" dirty="0" smtClean="0">
                <a:solidFill>
                  <a:schemeClr val="accent6">
                    <a:lumMod val="50000"/>
                  </a:schemeClr>
                </a:solidFill>
                <a:latin typeface="Arial" pitchFamily="34" charset="0"/>
                <a:cs typeface="Arial" pitchFamily="34" charset="0"/>
              </a:rPr>
              <a:t>South Wall (external)</a:t>
            </a:r>
            <a:endParaRPr lang="en-GB" dirty="0">
              <a:solidFill>
                <a:schemeClr val="accent6">
                  <a:lumMod val="50000"/>
                </a:schemeClr>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3961"/>
            <a:ext cx="9144000" cy="3801223"/>
          </a:xfrm>
          <a:prstGeom prst="rect">
            <a:avLst/>
          </a:prstGeom>
        </p:spPr>
      </p:pic>
      <p:sp>
        <p:nvSpPr>
          <p:cNvPr id="6" name="Date Placeholder 5"/>
          <p:cNvSpPr>
            <a:spLocks noGrp="1"/>
          </p:cNvSpPr>
          <p:nvPr>
            <p:ph type="dt" sz="half" idx="10"/>
          </p:nvPr>
        </p:nvSpPr>
        <p:spPr/>
        <p:txBody>
          <a:bodyPr/>
          <a:lstStyle/>
          <a:p>
            <a:r>
              <a:rPr lang="en-US" smtClean="0"/>
              <a:t>23rd Sept 2013</a:t>
            </a:r>
            <a:endParaRPr lang="en-GB"/>
          </a:p>
        </p:txBody>
      </p:sp>
      <p:sp>
        <p:nvSpPr>
          <p:cNvPr id="7" name="Slide Number Placeholder 6"/>
          <p:cNvSpPr>
            <a:spLocks noGrp="1"/>
          </p:cNvSpPr>
          <p:nvPr>
            <p:ph type="sldNum" sz="quarter" idx="12"/>
          </p:nvPr>
        </p:nvSpPr>
        <p:spPr/>
        <p:txBody>
          <a:bodyPr/>
          <a:lstStyle/>
          <a:p>
            <a:fld id="{27500508-FA8B-43A2-ADAD-A1DC8EF48486}" type="slidenum">
              <a:rPr lang="en-GB" smtClean="0"/>
              <a:t>18</a:t>
            </a:fld>
            <a:endParaRPr lang="en-GB"/>
          </a:p>
        </p:txBody>
      </p:sp>
    </p:spTree>
    <p:extLst>
      <p:ext uri="{BB962C8B-B14F-4D97-AF65-F5344CB8AC3E}">
        <p14:creationId xmlns:p14="http://schemas.microsoft.com/office/powerpoint/2010/main" val="4071346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Field Outside of the Hall</a:t>
            </a:r>
            <a:endParaRPr lang="en-GB" dirty="0"/>
          </a:p>
        </p:txBody>
      </p:sp>
      <p:sp>
        <p:nvSpPr>
          <p:cNvPr id="5" name="TextBox 4"/>
          <p:cNvSpPr txBox="1"/>
          <p:nvPr/>
        </p:nvSpPr>
        <p:spPr>
          <a:xfrm>
            <a:off x="467544" y="5229200"/>
            <a:ext cx="7992888" cy="646331"/>
          </a:xfrm>
          <a:prstGeom prst="rect">
            <a:avLst/>
          </a:prstGeom>
          <a:noFill/>
        </p:spPr>
        <p:txBody>
          <a:bodyPr wrap="square" rtlCol="0">
            <a:spAutoFit/>
          </a:bodyPr>
          <a:lstStyle/>
          <a:p>
            <a:r>
              <a:rPr lang="en-GB" dirty="0" smtClean="0">
                <a:solidFill>
                  <a:schemeClr val="accent6">
                    <a:lumMod val="50000"/>
                  </a:schemeClr>
                </a:solidFill>
                <a:latin typeface="Arial" pitchFamily="34" charset="0"/>
                <a:cs typeface="Arial" pitchFamily="34" charset="0"/>
              </a:rPr>
              <a:t>Model 91 – Step IV Solenoid 240 MeV/c –  MAX SCALE 0.4 gauss</a:t>
            </a:r>
          </a:p>
          <a:p>
            <a:r>
              <a:rPr lang="en-GB" dirty="0" smtClean="0">
                <a:solidFill>
                  <a:schemeClr val="accent6">
                    <a:lumMod val="50000"/>
                  </a:schemeClr>
                </a:solidFill>
                <a:latin typeface="Arial" pitchFamily="34" charset="0"/>
                <a:cs typeface="Arial" pitchFamily="34" charset="0"/>
              </a:rPr>
              <a:t>West Wall (external)</a:t>
            </a:r>
            <a:endParaRPr lang="en-GB" dirty="0">
              <a:solidFill>
                <a:schemeClr val="accent6">
                  <a:lumMod val="50000"/>
                </a:schemeClr>
              </a:solidFill>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2011"/>
            <a:ext cx="9144000" cy="3513977"/>
          </a:xfrm>
          <a:prstGeom prst="rect">
            <a:avLst/>
          </a:prstGeom>
        </p:spPr>
      </p:pic>
      <p:sp>
        <p:nvSpPr>
          <p:cNvPr id="6" name="Date Placeholder 5"/>
          <p:cNvSpPr>
            <a:spLocks noGrp="1"/>
          </p:cNvSpPr>
          <p:nvPr>
            <p:ph type="dt" sz="half" idx="10"/>
          </p:nvPr>
        </p:nvSpPr>
        <p:spPr/>
        <p:txBody>
          <a:bodyPr/>
          <a:lstStyle/>
          <a:p>
            <a:r>
              <a:rPr lang="en-US" smtClean="0"/>
              <a:t>23rd Sept 2013</a:t>
            </a:r>
            <a:endParaRPr lang="en-GB"/>
          </a:p>
        </p:txBody>
      </p:sp>
      <p:sp>
        <p:nvSpPr>
          <p:cNvPr id="7" name="Slide Number Placeholder 6"/>
          <p:cNvSpPr>
            <a:spLocks noGrp="1"/>
          </p:cNvSpPr>
          <p:nvPr>
            <p:ph type="sldNum" sz="quarter" idx="12"/>
          </p:nvPr>
        </p:nvSpPr>
        <p:spPr/>
        <p:txBody>
          <a:bodyPr/>
          <a:lstStyle/>
          <a:p>
            <a:fld id="{27500508-FA8B-43A2-ADAD-A1DC8EF48486}" type="slidenum">
              <a:rPr lang="en-GB" smtClean="0"/>
              <a:t>19</a:t>
            </a:fld>
            <a:endParaRPr lang="en-GB"/>
          </a:p>
        </p:txBody>
      </p:sp>
    </p:spTree>
    <p:extLst>
      <p:ext uri="{BB962C8B-B14F-4D97-AF65-F5344CB8AC3E}">
        <p14:creationId xmlns:p14="http://schemas.microsoft.com/office/powerpoint/2010/main" val="1322961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B76208D-B1C3-45EC-920B-6CDE767397A1}" type="slidenum">
              <a:rPr lang="en-US" smtClean="0"/>
              <a:pPr/>
              <a:t>2</a:t>
            </a:fld>
            <a:endParaRPr lang="en-US"/>
          </a:p>
        </p:txBody>
      </p:sp>
      <p:sp>
        <p:nvSpPr>
          <p:cNvPr id="8" name="TextBox 7"/>
          <p:cNvSpPr txBox="1"/>
          <p:nvPr/>
        </p:nvSpPr>
        <p:spPr>
          <a:xfrm>
            <a:off x="395536" y="1484784"/>
            <a:ext cx="8208912" cy="369332"/>
          </a:xfrm>
          <a:prstGeom prst="rect">
            <a:avLst/>
          </a:prstGeom>
          <a:noFill/>
        </p:spPr>
        <p:txBody>
          <a:bodyPr wrap="square" rtlCol="0">
            <a:spAutoFit/>
          </a:bodyPr>
          <a:lstStyle/>
          <a:p>
            <a:endParaRPr lang="en-US" dirty="0"/>
          </a:p>
        </p:txBody>
      </p:sp>
      <p:sp>
        <p:nvSpPr>
          <p:cNvPr id="9" name="TextBox 8"/>
          <p:cNvSpPr txBox="1"/>
          <p:nvPr/>
        </p:nvSpPr>
        <p:spPr>
          <a:xfrm>
            <a:off x="539552" y="1268760"/>
            <a:ext cx="8208912" cy="5355312"/>
          </a:xfrm>
          <a:prstGeom prst="rect">
            <a:avLst/>
          </a:prstGeom>
          <a:noFill/>
        </p:spPr>
        <p:txBody>
          <a:bodyPr wrap="square" rtlCol="0">
            <a:spAutoFit/>
          </a:bodyPr>
          <a:lstStyle/>
          <a:p>
            <a:r>
              <a:rPr lang="en-GB" dirty="0" smtClean="0">
                <a:solidFill>
                  <a:schemeClr val="accent6">
                    <a:lumMod val="50000"/>
                  </a:schemeClr>
                </a:solidFill>
                <a:latin typeface="Arial" pitchFamily="34" charset="0"/>
                <a:ea typeface="Verdana" pitchFamily="34" charset="0"/>
                <a:cs typeface="Arial" pitchFamily="34" charset="0"/>
              </a:rPr>
              <a:t>Introduction: The MICE Magnets and Defining the Problem.</a:t>
            </a:r>
          </a:p>
          <a:p>
            <a:endParaRPr lang="en-GB" dirty="0" smtClean="0">
              <a:solidFill>
                <a:schemeClr val="accent6">
                  <a:lumMod val="50000"/>
                </a:schemeClr>
              </a:solidFill>
              <a:latin typeface="Arial" pitchFamily="34" charset="0"/>
              <a:ea typeface="Verdana" pitchFamily="34" charset="0"/>
              <a:cs typeface="Arial" pitchFamily="34" charset="0"/>
            </a:endParaRPr>
          </a:p>
          <a:p>
            <a:pPr lvl="1"/>
            <a:r>
              <a:rPr lang="en-GB" dirty="0" smtClean="0">
                <a:solidFill>
                  <a:schemeClr val="accent6">
                    <a:lumMod val="50000"/>
                  </a:schemeClr>
                </a:solidFill>
                <a:latin typeface="Arial" pitchFamily="34" charset="0"/>
                <a:ea typeface="Verdana" pitchFamily="34" charset="0"/>
                <a:cs typeface="Arial" pitchFamily="34" charset="0"/>
              </a:rPr>
              <a:t>Specification</a:t>
            </a:r>
          </a:p>
          <a:p>
            <a:pPr lvl="1"/>
            <a:endParaRPr lang="en-GB" dirty="0" smtClean="0">
              <a:solidFill>
                <a:schemeClr val="accent6">
                  <a:lumMod val="50000"/>
                </a:schemeClr>
              </a:solidFill>
              <a:latin typeface="Arial" pitchFamily="34" charset="0"/>
              <a:ea typeface="Verdana" pitchFamily="34" charset="0"/>
              <a:cs typeface="Arial" pitchFamily="34" charset="0"/>
            </a:endParaRPr>
          </a:p>
          <a:p>
            <a:pPr lvl="1"/>
            <a:r>
              <a:rPr lang="en-GB" dirty="0" smtClean="0">
                <a:solidFill>
                  <a:schemeClr val="accent6">
                    <a:lumMod val="50000"/>
                  </a:schemeClr>
                </a:solidFill>
                <a:latin typeface="Arial" pitchFamily="34" charset="0"/>
                <a:ea typeface="Verdana" pitchFamily="34" charset="0"/>
                <a:cs typeface="Arial" pitchFamily="34" charset="0"/>
              </a:rPr>
              <a:t>MICE Hall </a:t>
            </a:r>
            <a:r>
              <a:rPr lang="en-GB" dirty="0" smtClean="0">
                <a:solidFill>
                  <a:schemeClr val="accent6">
                    <a:lumMod val="50000"/>
                  </a:schemeClr>
                </a:solidFill>
                <a:latin typeface="Arial" pitchFamily="34" charset="0"/>
                <a:ea typeface="Verdana" pitchFamily="34" charset="0"/>
                <a:cs typeface="Arial" pitchFamily="34" charset="0"/>
              </a:rPr>
              <a:t>Model</a:t>
            </a:r>
          </a:p>
          <a:p>
            <a:pPr lvl="1"/>
            <a:endParaRPr lang="en-GB" dirty="0">
              <a:solidFill>
                <a:schemeClr val="accent6">
                  <a:lumMod val="50000"/>
                </a:schemeClr>
              </a:solidFill>
              <a:latin typeface="Arial" pitchFamily="34" charset="0"/>
              <a:ea typeface="Verdana" pitchFamily="34" charset="0"/>
              <a:cs typeface="Arial" pitchFamily="34" charset="0"/>
            </a:endParaRPr>
          </a:p>
          <a:p>
            <a:pPr lvl="1"/>
            <a:r>
              <a:rPr lang="en-GB" dirty="0" smtClean="0">
                <a:solidFill>
                  <a:schemeClr val="accent6">
                    <a:lumMod val="50000"/>
                  </a:schemeClr>
                </a:solidFill>
                <a:latin typeface="Arial" pitchFamily="34" charset="0"/>
                <a:ea typeface="Verdana" pitchFamily="34" charset="0"/>
                <a:cs typeface="Arial" pitchFamily="34" charset="0"/>
              </a:rPr>
              <a:t>Vector Field Reports on th</a:t>
            </a:r>
            <a:r>
              <a:rPr lang="en-GB" dirty="0" smtClean="0">
                <a:solidFill>
                  <a:schemeClr val="accent6">
                    <a:lumMod val="50000"/>
                  </a:schemeClr>
                </a:solidFill>
                <a:latin typeface="Arial" pitchFamily="34" charset="0"/>
                <a:ea typeface="Verdana" pitchFamily="34" charset="0"/>
                <a:cs typeface="Arial" pitchFamily="34" charset="0"/>
              </a:rPr>
              <a:t>e Model</a:t>
            </a:r>
            <a:endParaRPr lang="en-GB" dirty="0" smtClean="0">
              <a:solidFill>
                <a:schemeClr val="accent6">
                  <a:lumMod val="50000"/>
                </a:schemeClr>
              </a:solidFill>
              <a:latin typeface="Arial" pitchFamily="34" charset="0"/>
              <a:ea typeface="Verdana" pitchFamily="34" charset="0"/>
              <a:cs typeface="Arial" pitchFamily="34" charset="0"/>
            </a:endParaRPr>
          </a:p>
          <a:p>
            <a:pPr lvl="1"/>
            <a:endParaRPr lang="en-GB" dirty="0">
              <a:solidFill>
                <a:schemeClr val="accent6">
                  <a:lumMod val="50000"/>
                </a:schemeClr>
              </a:solidFill>
              <a:latin typeface="Arial" pitchFamily="34" charset="0"/>
              <a:ea typeface="Verdana" pitchFamily="34" charset="0"/>
              <a:cs typeface="Arial" pitchFamily="34" charset="0"/>
            </a:endParaRPr>
          </a:p>
          <a:p>
            <a:pPr lvl="1"/>
            <a:r>
              <a:rPr lang="en-GB" dirty="0" smtClean="0">
                <a:solidFill>
                  <a:schemeClr val="accent6">
                    <a:lumMod val="50000"/>
                  </a:schemeClr>
                </a:solidFill>
                <a:latin typeface="Arial" pitchFamily="34" charset="0"/>
                <a:ea typeface="Verdana" pitchFamily="34" charset="0"/>
                <a:cs typeface="Arial" pitchFamily="34" charset="0"/>
              </a:rPr>
              <a:t>Tour of the Model</a:t>
            </a:r>
          </a:p>
          <a:p>
            <a:endParaRPr lang="en-GB" dirty="0" smtClean="0">
              <a:solidFill>
                <a:schemeClr val="accent6">
                  <a:lumMod val="50000"/>
                </a:schemeClr>
              </a:solidFill>
              <a:latin typeface="Arial" pitchFamily="34" charset="0"/>
              <a:ea typeface="Verdana" pitchFamily="34" charset="0"/>
              <a:cs typeface="Arial" pitchFamily="34" charset="0"/>
            </a:endParaRPr>
          </a:p>
          <a:p>
            <a:r>
              <a:rPr lang="en-GB" dirty="0" smtClean="0">
                <a:solidFill>
                  <a:schemeClr val="accent6">
                    <a:lumMod val="50000"/>
                  </a:schemeClr>
                </a:solidFill>
                <a:latin typeface="Arial" pitchFamily="34" charset="0"/>
                <a:ea typeface="Verdana" pitchFamily="34" charset="0"/>
                <a:cs typeface="Arial" pitchFamily="34" charset="0"/>
              </a:rPr>
              <a:t>Comments</a:t>
            </a:r>
          </a:p>
          <a:p>
            <a:endParaRPr lang="en-GB" dirty="0">
              <a:solidFill>
                <a:schemeClr val="accent6">
                  <a:lumMod val="50000"/>
                </a:schemeClr>
              </a:solidFill>
              <a:latin typeface="Arial" pitchFamily="34" charset="0"/>
              <a:ea typeface="Verdana" pitchFamily="34" charset="0"/>
              <a:cs typeface="Arial" pitchFamily="34" charset="0"/>
            </a:endParaRPr>
          </a:p>
          <a:p>
            <a:pPr lvl="1"/>
            <a:r>
              <a:rPr lang="en-GB" dirty="0" smtClean="0">
                <a:solidFill>
                  <a:srgbClr val="7030A0"/>
                </a:solidFill>
                <a:latin typeface="Arial" pitchFamily="34" charset="0"/>
                <a:ea typeface="Verdana" pitchFamily="34" charset="0"/>
                <a:cs typeface="Arial" pitchFamily="34" charset="0"/>
              </a:rPr>
              <a:t>Shield Wall Model</a:t>
            </a:r>
          </a:p>
          <a:p>
            <a:pPr lvl="1"/>
            <a:endParaRPr lang="en-GB" dirty="0">
              <a:solidFill>
                <a:srgbClr val="7030A0"/>
              </a:solidFill>
              <a:latin typeface="Arial" pitchFamily="34" charset="0"/>
              <a:ea typeface="Verdana" pitchFamily="34" charset="0"/>
              <a:cs typeface="Arial" pitchFamily="34" charset="0"/>
            </a:endParaRPr>
          </a:p>
          <a:p>
            <a:pPr lvl="1"/>
            <a:r>
              <a:rPr lang="en-GB" dirty="0" smtClean="0">
                <a:solidFill>
                  <a:srgbClr val="7030A0"/>
                </a:solidFill>
                <a:latin typeface="Arial" pitchFamily="34" charset="0"/>
                <a:ea typeface="Verdana" pitchFamily="34" charset="0"/>
                <a:cs typeface="Arial" pitchFamily="34" charset="0"/>
              </a:rPr>
              <a:t>Substation Model</a:t>
            </a:r>
          </a:p>
          <a:p>
            <a:pPr lvl="1"/>
            <a:endParaRPr lang="en-GB" dirty="0">
              <a:solidFill>
                <a:srgbClr val="7030A0"/>
              </a:solidFill>
              <a:latin typeface="Arial" pitchFamily="34" charset="0"/>
              <a:ea typeface="Verdana" pitchFamily="34" charset="0"/>
              <a:cs typeface="Arial" pitchFamily="34" charset="0"/>
            </a:endParaRPr>
          </a:p>
          <a:p>
            <a:pPr lvl="1"/>
            <a:r>
              <a:rPr lang="en-GB" dirty="0">
                <a:solidFill>
                  <a:srgbClr val="7030A0"/>
                </a:solidFill>
                <a:latin typeface="Arial" pitchFamily="34" charset="0"/>
                <a:ea typeface="Verdana" pitchFamily="34" charset="0"/>
                <a:cs typeface="Arial" pitchFamily="34" charset="0"/>
              </a:rPr>
              <a:t>How much does the picture </a:t>
            </a:r>
            <a:r>
              <a:rPr lang="en-GB" dirty="0" smtClean="0">
                <a:solidFill>
                  <a:srgbClr val="7030A0"/>
                </a:solidFill>
                <a:latin typeface="Arial" pitchFamily="34" charset="0"/>
                <a:ea typeface="Verdana" pitchFamily="34" charset="0"/>
                <a:cs typeface="Arial" pitchFamily="34" charset="0"/>
              </a:rPr>
              <a:t>change </a:t>
            </a:r>
            <a:r>
              <a:rPr lang="en-GB" dirty="0">
                <a:solidFill>
                  <a:srgbClr val="7030A0"/>
                </a:solidFill>
                <a:latin typeface="Arial" pitchFamily="34" charset="0"/>
                <a:ea typeface="Verdana" pitchFamily="34" charset="0"/>
                <a:cs typeface="Arial" pitchFamily="34" charset="0"/>
              </a:rPr>
              <a:t>at Step VI</a:t>
            </a:r>
            <a:r>
              <a:rPr lang="en-GB" dirty="0" smtClean="0">
                <a:solidFill>
                  <a:srgbClr val="7030A0"/>
                </a:solidFill>
                <a:latin typeface="Arial" pitchFamily="34" charset="0"/>
                <a:ea typeface="Verdana" pitchFamily="34" charset="0"/>
                <a:cs typeface="Arial" pitchFamily="34" charset="0"/>
              </a:rPr>
              <a:t>?</a:t>
            </a:r>
          </a:p>
          <a:p>
            <a:endParaRPr lang="en-GB" dirty="0">
              <a:solidFill>
                <a:schemeClr val="accent6">
                  <a:lumMod val="50000"/>
                </a:schemeClr>
              </a:solidFill>
              <a:latin typeface="Arial" pitchFamily="34" charset="0"/>
              <a:ea typeface="Verdana" pitchFamily="34" charset="0"/>
              <a:cs typeface="Arial" pitchFamily="34" charset="0"/>
            </a:endParaRPr>
          </a:p>
          <a:p>
            <a:r>
              <a:rPr lang="en-GB" dirty="0" smtClean="0">
                <a:solidFill>
                  <a:schemeClr val="accent6">
                    <a:lumMod val="50000"/>
                  </a:schemeClr>
                </a:solidFill>
                <a:latin typeface="Arial" pitchFamily="34" charset="0"/>
                <a:ea typeface="Verdana" pitchFamily="34" charset="0"/>
                <a:cs typeface="Arial" pitchFamily="34" charset="0"/>
              </a:rPr>
              <a:t>Conclusions</a:t>
            </a:r>
            <a:endParaRPr lang="en-GB" dirty="0">
              <a:solidFill>
                <a:schemeClr val="accent6">
                  <a:lumMod val="50000"/>
                </a:schemeClr>
              </a:solidFill>
              <a:latin typeface="Arial" pitchFamily="34" charset="0"/>
              <a:ea typeface="Verdana" pitchFamily="34" charset="0"/>
              <a:cs typeface="Arial" pitchFamily="34" charset="0"/>
            </a:endParaRPr>
          </a:p>
        </p:txBody>
      </p:sp>
      <p:sp>
        <p:nvSpPr>
          <p:cNvPr id="2" name="Title 1"/>
          <p:cNvSpPr>
            <a:spLocks noGrp="1"/>
          </p:cNvSpPr>
          <p:nvPr>
            <p:ph type="title"/>
          </p:nvPr>
        </p:nvSpPr>
        <p:spPr/>
        <p:txBody>
          <a:bodyPr/>
          <a:lstStyle/>
          <a:p>
            <a:r>
              <a:rPr lang="en-GB" dirty="0" smtClean="0"/>
              <a:t>Overview</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Field Outside of the Hall</a:t>
            </a:r>
            <a:endParaRPr lang="en-GB" dirty="0"/>
          </a:p>
        </p:txBody>
      </p:sp>
      <p:sp>
        <p:nvSpPr>
          <p:cNvPr id="5" name="TextBox 4"/>
          <p:cNvSpPr txBox="1"/>
          <p:nvPr/>
        </p:nvSpPr>
        <p:spPr>
          <a:xfrm>
            <a:off x="467544" y="5229200"/>
            <a:ext cx="6480720" cy="646331"/>
          </a:xfrm>
          <a:prstGeom prst="rect">
            <a:avLst/>
          </a:prstGeom>
          <a:noFill/>
        </p:spPr>
        <p:txBody>
          <a:bodyPr wrap="square" rtlCol="0">
            <a:spAutoFit/>
          </a:bodyPr>
          <a:lstStyle/>
          <a:p>
            <a:r>
              <a:rPr lang="en-GB" dirty="0" smtClean="0">
                <a:solidFill>
                  <a:schemeClr val="accent6">
                    <a:lumMod val="50000"/>
                  </a:schemeClr>
                </a:solidFill>
                <a:latin typeface="Arial" pitchFamily="34" charset="0"/>
                <a:cs typeface="Arial" pitchFamily="34" charset="0"/>
              </a:rPr>
              <a:t>Model 91 – Step IV Solenoid 240 MeV/c –5 Gauss Scale</a:t>
            </a:r>
          </a:p>
          <a:p>
            <a:r>
              <a:rPr lang="en-GB" dirty="0" smtClean="0">
                <a:solidFill>
                  <a:schemeClr val="accent6">
                    <a:lumMod val="50000"/>
                  </a:schemeClr>
                </a:solidFill>
                <a:latin typeface="Arial" pitchFamily="34" charset="0"/>
                <a:cs typeface="Arial" pitchFamily="34" charset="0"/>
              </a:rPr>
              <a:t>Roof (external)</a:t>
            </a:r>
            <a:endParaRPr lang="en-GB" dirty="0">
              <a:solidFill>
                <a:schemeClr val="accent6">
                  <a:lumMod val="50000"/>
                </a:schemeClr>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0821"/>
            <a:ext cx="9144000" cy="3528339"/>
          </a:xfrm>
          <a:prstGeom prst="rect">
            <a:avLst/>
          </a:prstGeom>
        </p:spPr>
      </p:pic>
      <p:sp>
        <p:nvSpPr>
          <p:cNvPr id="6" name="Date Placeholder 5"/>
          <p:cNvSpPr>
            <a:spLocks noGrp="1"/>
          </p:cNvSpPr>
          <p:nvPr>
            <p:ph type="dt" sz="half" idx="10"/>
          </p:nvPr>
        </p:nvSpPr>
        <p:spPr/>
        <p:txBody>
          <a:bodyPr/>
          <a:lstStyle/>
          <a:p>
            <a:r>
              <a:rPr lang="en-US" smtClean="0"/>
              <a:t>23rd Sept 2013</a:t>
            </a:r>
            <a:endParaRPr lang="en-GB"/>
          </a:p>
        </p:txBody>
      </p:sp>
      <p:sp>
        <p:nvSpPr>
          <p:cNvPr id="7" name="Slide Number Placeholder 6"/>
          <p:cNvSpPr>
            <a:spLocks noGrp="1"/>
          </p:cNvSpPr>
          <p:nvPr>
            <p:ph type="sldNum" sz="quarter" idx="12"/>
          </p:nvPr>
        </p:nvSpPr>
        <p:spPr/>
        <p:txBody>
          <a:bodyPr/>
          <a:lstStyle/>
          <a:p>
            <a:fld id="{27500508-FA8B-43A2-ADAD-A1DC8EF48486}" type="slidenum">
              <a:rPr lang="en-GB" smtClean="0"/>
              <a:t>20</a:t>
            </a:fld>
            <a:endParaRPr lang="en-GB"/>
          </a:p>
        </p:txBody>
      </p:sp>
    </p:spTree>
    <p:extLst>
      <p:ext uri="{BB962C8B-B14F-4D97-AF65-F5344CB8AC3E}">
        <p14:creationId xmlns:p14="http://schemas.microsoft.com/office/powerpoint/2010/main" val="1066051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Field Outside of the Hall</a:t>
            </a:r>
            <a:endParaRPr lang="en-GB" dirty="0"/>
          </a:p>
        </p:txBody>
      </p:sp>
      <p:sp>
        <p:nvSpPr>
          <p:cNvPr id="5" name="TextBox 4"/>
          <p:cNvSpPr txBox="1"/>
          <p:nvPr/>
        </p:nvSpPr>
        <p:spPr>
          <a:xfrm>
            <a:off x="467544" y="5229200"/>
            <a:ext cx="6480720" cy="646331"/>
          </a:xfrm>
          <a:prstGeom prst="rect">
            <a:avLst/>
          </a:prstGeom>
          <a:noFill/>
        </p:spPr>
        <p:txBody>
          <a:bodyPr wrap="square" rtlCol="0">
            <a:spAutoFit/>
          </a:bodyPr>
          <a:lstStyle/>
          <a:p>
            <a:r>
              <a:rPr lang="en-GB" dirty="0" smtClean="0">
                <a:solidFill>
                  <a:schemeClr val="accent6">
                    <a:lumMod val="50000"/>
                  </a:schemeClr>
                </a:solidFill>
                <a:latin typeface="Arial" pitchFamily="34" charset="0"/>
                <a:cs typeface="Arial" pitchFamily="34" charset="0"/>
              </a:rPr>
              <a:t>Model 91 – Step IV Solenoid 240 MeV/c –10 Gauss Scale</a:t>
            </a:r>
          </a:p>
          <a:p>
            <a:r>
              <a:rPr lang="en-GB" dirty="0" smtClean="0">
                <a:solidFill>
                  <a:schemeClr val="accent6">
                    <a:lumMod val="50000"/>
                  </a:schemeClr>
                </a:solidFill>
                <a:latin typeface="Arial" pitchFamily="34" charset="0"/>
                <a:cs typeface="Arial" pitchFamily="34" charset="0"/>
              </a:rPr>
              <a:t>Roof (external)</a:t>
            </a:r>
            <a:endParaRPr lang="en-GB" dirty="0">
              <a:solidFill>
                <a:schemeClr val="accent6">
                  <a:lumMod val="50000"/>
                </a:schemeClr>
              </a:solidFill>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3961"/>
            <a:ext cx="9144000" cy="3801223"/>
          </a:xfrm>
          <a:prstGeom prst="rect">
            <a:avLst/>
          </a:prstGeom>
        </p:spPr>
      </p:pic>
      <p:sp>
        <p:nvSpPr>
          <p:cNvPr id="6" name="Date Placeholder 5"/>
          <p:cNvSpPr>
            <a:spLocks noGrp="1"/>
          </p:cNvSpPr>
          <p:nvPr>
            <p:ph type="dt" sz="half" idx="10"/>
          </p:nvPr>
        </p:nvSpPr>
        <p:spPr/>
        <p:txBody>
          <a:bodyPr/>
          <a:lstStyle/>
          <a:p>
            <a:r>
              <a:rPr lang="en-US" smtClean="0"/>
              <a:t>23rd Sept 2013</a:t>
            </a:r>
            <a:endParaRPr lang="en-GB"/>
          </a:p>
        </p:txBody>
      </p:sp>
      <p:sp>
        <p:nvSpPr>
          <p:cNvPr id="7" name="Slide Number Placeholder 6"/>
          <p:cNvSpPr>
            <a:spLocks noGrp="1"/>
          </p:cNvSpPr>
          <p:nvPr>
            <p:ph type="sldNum" sz="quarter" idx="12"/>
          </p:nvPr>
        </p:nvSpPr>
        <p:spPr/>
        <p:txBody>
          <a:bodyPr/>
          <a:lstStyle/>
          <a:p>
            <a:fld id="{27500508-FA8B-43A2-ADAD-A1DC8EF48486}" type="slidenum">
              <a:rPr lang="en-GB" smtClean="0"/>
              <a:t>21</a:t>
            </a:fld>
            <a:endParaRPr lang="en-GB"/>
          </a:p>
        </p:txBody>
      </p:sp>
    </p:spTree>
    <p:extLst>
      <p:ext uri="{BB962C8B-B14F-4D97-AF65-F5344CB8AC3E}">
        <p14:creationId xmlns:p14="http://schemas.microsoft.com/office/powerpoint/2010/main" val="201937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ISIS Control Rooms</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05" y="1340768"/>
            <a:ext cx="9144000" cy="3513977"/>
          </a:xfrm>
          <a:prstGeom prst="rect">
            <a:avLst/>
          </a:prstGeom>
        </p:spPr>
      </p:pic>
      <p:sp>
        <p:nvSpPr>
          <p:cNvPr id="5" name="TextBox 4"/>
          <p:cNvSpPr txBox="1"/>
          <p:nvPr/>
        </p:nvSpPr>
        <p:spPr>
          <a:xfrm>
            <a:off x="467544" y="5229200"/>
            <a:ext cx="6480720" cy="646331"/>
          </a:xfrm>
          <a:prstGeom prst="rect">
            <a:avLst/>
          </a:prstGeom>
          <a:noFill/>
        </p:spPr>
        <p:txBody>
          <a:bodyPr wrap="square" rtlCol="0">
            <a:spAutoFit/>
          </a:bodyPr>
          <a:lstStyle/>
          <a:p>
            <a:r>
              <a:rPr lang="en-GB" dirty="0" smtClean="0">
                <a:solidFill>
                  <a:schemeClr val="accent6">
                    <a:lumMod val="50000"/>
                  </a:schemeClr>
                </a:solidFill>
                <a:latin typeface="Arial" pitchFamily="34" charset="0"/>
                <a:cs typeface="Arial" pitchFamily="34" charset="0"/>
              </a:rPr>
              <a:t>Model 91 – Step IV Solenoid 240 MeV/c </a:t>
            </a:r>
            <a:r>
              <a:rPr lang="en-GB" dirty="0" smtClean="0">
                <a:solidFill>
                  <a:schemeClr val="accent6">
                    <a:lumMod val="50000"/>
                  </a:schemeClr>
                </a:solidFill>
                <a:latin typeface="Arial" pitchFamily="34" charset="0"/>
                <a:cs typeface="Arial" pitchFamily="34" charset="0"/>
              </a:rPr>
              <a:t>–</a:t>
            </a:r>
            <a:r>
              <a:rPr lang="en-GB" dirty="0">
                <a:solidFill>
                  <a:schemeClr val="accent6">
                    <a:lumMod val="50000"/>
                  </a:schemeClr>
                </a:solidFill>
                <a:latin typeface="Arial" pitchFamily="34" charset="0"/>
                <a:cs typeface="Arial" pitchFamily="34" charset="0"/>
              </a:rPr>
              <a:t>5</a:t>
            </a:r>
            <a:r>
              <a:rPr lang="en-GB" dirty="0" smtClean="0">
                <a:solidFill>
                  <a:schemeClr val="accent6">
                    <a:lumMod val="50000"/>
                  </a:schemeClr>
                </a:solidFill>
                <a:latin typeface="Arial" pitchFamily="34" charset="0"/>
                <a:cs typeface="Arial" pitchFamily="34" charset="0"/>
              </a:rPr>
              <a:t> </a:t>
            </a:r>
            <a:r>
              <a:rPr lang="en-GB" dirty="0" smtClean="0">
                <a:solidFill>
                  <a:schemeClr val="accent6">
                    <a:lumMod val="50000"/>
                  </a:schemeClr>
                </a:solidFill>
                <a:latin typeface="Arial" pitchFamily="34" charset="0"/>
                <a:cs typeface="Arial" pitchFamily="34" charset="0"/>
              </a:rPr>
              <a:t>Gauss Scale</a:t>
            </a:r>
          </a:p>
          <a:p>
            <a:r>
              <a:rPr lang="en-GB" dirty="0" smtClean="0">
                <a:solidFill>
                  <a:schemeClr val="accent6">
                    <a:lumMod val="50000"/>
                  </a:schemeClr>
                </a:solidFill>
                <a:latin typeface="Arial" pitchFamily="34" charset="0"/>
                <a:cs typeface="Arial" pitchFamily="34" charset="0"/>
              </a:rPr>
              <a:t>ISIS control Rooms North Side (MICE South Wall Side)</a:t>
            </a:r>
          </a:p>
        </p:txBody>
      </p:sp>
      <p:sp>
        <p:nvSpPr>
          <p:cNvPr id="6" name="Date Placeholder 5"/>
          <p:cNvSpPr>
            <a:spLocks noGrp="1"/>
          </p:cNvSpPr>
          <p:nvPr>
            <p:ph type="dt" sz="half" idx="10"/>
          </p:nvPr>
        </p:nvSpPr>
        <p:spPr/>
        <p:txBody>
          <a:bodyPr/>
          <a:lstStyle/>
          <a:p>
            <a:r>
              <a:rPr lang="en-US" smtClean="0"/>
              <a:t>23rd Sept 2013</a:t>
            </a:r>
            <a:endParaRPr lang="en-GB"/>
          </a:p>
        </p:txBody>
      </p:sp>
      <p:sp>
        <p:nvSpPr>
          <p:cNvPr id="7" name="Slide Number Placeholder 6"/>
          <p:cNvSpPr>
            <a:spLocks noGrp="1"/>
          </p:cNvSpPr>
          <p:nvPr>
            <p:ph type="sldNum" sz="quarter" idx="12"/>
          </p:nvPr>
        </p:nvSpPr>
        <p:spPr/>
        <p:txBody>
          <a:bodyPr/>
          <a:lstStyle/>
          <a:p>
            <a:fld id="{27500508-FA8B-43A2-ADAD-A1DC8EF48486}" type="slidenum">
              <a:rPr lang="en-GB" smtClean="0"/>
              <a:t>22</a:t>
            </a:fld>
            <a:endParaRPr lang="en-GB"/>
          </a:p>
        </p:txBody>
      </p:sp>
    </p:spTree>
    <p:extLst>
      <p:ext uri="{BB962C8B-B14F-4D97-AF65-F5344CB8AC3E}">
        <p14:creationId xmlns:p14="http://schemas.microsoft.com/office/powerpoint/2010/main" val="751844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ISIS Control Rooms</a:t>
            </a:r>
            <a:endParaRPr lang="en-GB" dirty="0"/>
          </a:p>
        </p:txBody>
      </p:sp>
      <p:sp>
        <p:nvSpPr>
          <p:cNvPr id="5" name="TextBox 4"/>
          <p:cNvSpPr txBox="1"/>
          <p:nvPr/>
        </p:nvSpPr>
        <p:spPr>
          <a:xfrm>
            <a:off x="467544" y="5229200"/>
            <a:ext cx="6480720" cy="646331"/>
          </a:xfrm>
          <a:prstGeom prst="rect">
            <a:avLst/>
          </a:prstGeom>
          <a:noFill/>
        </p:spPr>
        <p:txBody>
          <a:bodyPr wrap="square" rtlCol="0">
            <a:spAutoFit/>
          </a:bodyPr>
          <a:lstStyle/>
          <a:p>
            <a:r>
              <a:rPr lang="en-GB" dirty="0" smtClean="0">
                <a:solidFill>
                  <a:schemeClr val="accent6">
                    <a:lumMod val="50000"/>
                  </a:schemeClr>
                </a:solidFill>
                <a:latin typeface="Arial" pitchFamily="34" charset="0"/>
                <a:cs typeface="Arial" pitchFamily="34" charset="0"/>
              </a:rPr>
              <a:t>Model 91 – Step IV Solenoid 240 MeV/c </a:t>
            </a:r>
            <a:r>
              <a:rPr lang="en-GB" dirty="0" smtClean="0">
                <a:solidFill>
                  <a:schemeClr val="accent6">
                    <a:lumMod val="50000"/>
                  </a:schemeClr>
                </a:solidFill>
                <a:latin typeface="Arial" pitchFamily="34" charset="0"/>
                <a:cs typeface="Arial" pitchFamily="34" charset="0"/>
              </a:rPr>
              <a:t>–</a:t>
            </a:r>
            <a:r>
              <a:rPr lang="en-GB" dirty="0">
                <a:solidFill>
                  <a:schemeClr val="accent6">
                    <a:lumMod val="50000"/>
                  </a:schemeClr>
                </a:solidFill>
                <a:latin typeface="Arial" pitchFamily="34" charset="0"/>
                <a:cs typeface="Arial" pitchFamily="34" charset="0"/>
              </a:rPr>
              <a:t>5</a:t>
            </a:r>
            <a:r>
              <a:rPr lang="en-GB" dirty="0" smtClean="0">
                <a:solidFill>
                  <a:schemeClr val="accent6">
                    <a:lumMod val="50000"/>
                  </a:schemeClr>
                </a:solidFill>
                <a:latin typeface="Arial" pitchFamily="34" charset="0"/>
                <a:cs typeface="Arial" pitchFamily="34" charset="0"/>
              </a:rPr>
              <a:t> </a:t>
            </a:r>
            <a:r>
              <a:rPr lang="en-GB" dirty="0" smtClean="0">
                <a:solidFill>
                  <a:schemeClr val="accent6">
                    <a:lumMod val="50000"/>
                  </a:schemeClr>
                </a:solidFill>
                <a:latin typeface="Arial" pitchFamily="34" charset="0"/>
                <a:cs typeface="Arial" pitchFamily="34" charset="0"/>
              </a:rPr>
              <a:t>Gauss Scale</a:t>
            </a:r>
          </a:p>
          <a:p>
            <a:r>
              <a:rPr lang="en-GB" dirty="0" smtClean="0">
                <a:solidFill>
                  <a:schemeClr val="accent6">
                    <a:lumMod val="50000"/>
                  </a:schemeClr>
                </a:solidFill>
                <a:latin typeface="Arial" pitchFamily="34" charset="0"/>
                <a:cs typeface="Arial" pitchFamily="34" charset="0"/>
              </a:rPr>
              <a:t>ISIS control Rooms East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0768"/>
            <a:ext cx="9144000" cy="3513977"/>
          </a:xfrm>
          <a:prstGeom prst="rect">
            <a:avLst/>
          </a:prstGeom>
        </p:spPr>
      </p:pic>
      <p:sp>
        <p:nvSpPr>
          <p:cNvPr id="7" name="Date Placeholder 6"/>
          <p:cNvSpPr>
            <a:spLocks noGrp="1"/>
          </p:cNvSpPr>
          <p:nvPr>
            <p:ph type="dt" sz="half" idx="10"/>
          </p:nvPr>
        </p:nvSpPr>
        <p:spPr/>
        <p:txBody>
          <a:bodyPr/>
          <a:lstStyle/>
          <a:p>
            <a:r>
              <a:rPr lang="en-US" smtClean="0"/>
              <a:t>23rd Sept 2013</a:t>
            </a:r>
            <a:endParaRPr lang="en-GB"/>
          </a:p>
        </p:txBody>
      </p:sp>
      <p:sp>
        <p:nvSpPr>
          <p:cNvPr id="8" name="Slide Number Placeholder 7"/>
          <p:cNvSpPr>
            <a:spLocks noGrp="1"/>
          </p:cNvSpPr>
          <p:nvPr>
            <p:ph type="sldNum" sz="quarter" idx="12"/>
          </p:nvPr>
        </p:nvSpPr>
        <p:spPr/>
        <p:txBody>
          <a:bodyPr/>
          <a:lstStyle/>
          <a:p>
            <a:fld id="{27500508-FA8B-43A2-ADAD-A1DC8EF48486}" type="slidenum">
              <a:rPr lang="en-GB" smtClean="0"/>
              <a:t>23</a:t>
            </a:fld>
            <a:endParaRPr lang="en-GB"/>
          </a:p>
        </p:txBody>
      </p:sp>
    </p:spTree>
    <p:extLst>
      <p:ext uri="{BB962C8B-B14F-4D97-AF65-F5344CB8AC3E}">
        <p14:creationId xmlns:p14="http://schemas.microsoft.com/office/powerpoint/2010/main" val="3386015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ISIS Control Rooms</a:t>
            </a:r>
            <a:endParaRPr lang="en-GB" dirty="0"/>
          </a:p>
        </p:txBody>
      </p:sp>
      <p:sp>
        <p:nvSpPr>
          <p:cNvPr id="5" name="TextBox 4"/>
          <p:cNvSpPr txBox="1"/>
          <p:nvPr/>
        </p:nvSpPr>
        <p:spPr>
          <a:xfrm>
            <a:off x="467544" y="5229200"/>
            <a:ext cx="6480720" cy="646331"/>
          </a:xfrm>
          <a:prstGeom prst="rect">
            <a:avLst/>
          </a:prstGeom>
          <a:noFill/>
        </p:spPr>
        <p:txBody>
          <a:bodyPr wrap="square" rtlCol="0">
            <a:spAutoFit/>
          </a:bodyPr>
          <a:lstStyle/>
          <a:p>
            <a:r>
              <a:rPr lang="en-GB" dirty="0" smtClean="0">
                <a:solidFill>
                  <a:schemeClr val="accent6">
                    <a:lumMod val="50000"/>
                  </a:schemeClr>
                </a:solidFill>
                <a:latin typeface="Arial" pitchFamily="34" charset="0"/>
                <a:cs typeface="Arial" pitchFamily="34" charset="0"/>
              </a:rPr>
              <a:t>Model 91 – Step IV Solenoid 240 MeV/c </a:t>
            </a:r>
            <a:r>
              <a:rPr lang="en-GB" dirty="0" smtClean="0">
                <a:solidFill>
                  <a:schemeClr val="accent6">
                    <a:lumMod val="50000"/>
                  </a:schemeClr>
                </a:solidFill>
                <a:latin typeface="Arial" pitchFamily="34" charset="0"/>
                <a:cs typeface="Arial" pitchFamily="34" charset="0"/>
              </a:rPr>
              <a:t>–</a:t>
            </a:r>
            <a:r>
              <a:rPr lang="en-GB" dirty="0">
                <a:solidFill>
                  <a:schemeClr val="accent6">
                    <a:lumMod val="50000"/>
                  </a:schemeClr>
                </a:solidFill>
                <a:latin typeface="Arial" pitchFamily="34" charset="0"/>
                <a:cs typeface="Arial" pitchFamily="34" charset="0"/>
              </a:rPr>
              <a:t>5</a:t>
            </a:r>
            <a:r>
              <a:rPr lang="en-GB" dirty="0" smtClean="0">
                <a:solidFill>
                  <a:schemeClr val="accent6">
                    <a:lumMod val="50000"/>
                  </a:schemeClr>
                </a:solidFill>
                <a:latin typeface="Arial" pitchFamily="34" charset="0"/>
                <a:cs typeface="Arial" pitchFamily="34" charset="0"/>
              </a:rPr>
              <a:t> </a:t>
            </a:r>
            <a:r>
              <a:rPr lang="en-GB" dirty="0" smtClean="0">
                <a:solidFill>
                  <a:schemeClr val="accent6">
                    <a:lumMod val="50000"/>
                  </a:schemeClr>
                </a:solidFill>
                <a:latin typeface="Arial" pitchFamily="34" charset="0"/>
                <a:cs typeface="Arial" pitchFamily="34" charset="0"/>
              </a:rPr>
              <a:t>Gauss Scale</a:t>
            </a:r>
          </a:p>
          <a:p>
            <a:r>
              <a:rPr lang="en-GB" dirty="0" smtClean="0">
                <a:solidFill>
                  <a:schemeClr val="accent6">
                    <a:lumMod val="50000"/>
                  </a:schemeClr>
                </a:solidFill>
                <a:latin typeface="Arial" pitchFamily="34" charset="0"/>
                <a:cs typeface="Arial" pitchFamily="34" charset="0"/>
              </a:rPr>
              <a:t>ISIS control Rooms Floor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5" y="1196752"/>
            <a:ext cx="9144000" cy="3513977"/>
          </a:xfrm>
          <a:prstGeom prst="rect">
            <a:avLst/>
          </a:prstGeom>
        </p:spPr>
      </p:pic>
      <p:sp>
        <p:nvSpPr>
          <p:cNvPr id="4" name="Date Placeholder 3"/>
          <p:cNvSpPr>
            <a:spLocks noGrp="1"/>
          </p:cNvSpPr>
          <p:nvPr>
            <p:ph type="dt" sz="half" idx="10"/>
          </p:nvPr>
        </p:nvSpPr>
        <p:spPr/>
        <p:txBody>
          <a:bodyPr/>
          <a:lstStyle/>
          <a:p>
            <a:r>
              <a:rPr lang="en-US" smtClean="0"/>
              <a:t>23rd Sept 2013</a:t>
            </a:r>
            <a:endParaRPr lang="en-GB"/>
          </a:p>
        </p:txBody>
      </p:sp>
      <p:sp>
        <p:nvSpPr>
          <p:cNvPr id="7" name="Slide Number Placeholder 6"/>
          <p:cNvSpPr>
            <a:spLocks noGrp="1"/>
          </p:cNvSpPr>
          <p:nvPr>
            <p:ph type="sldNum" sz="quarter" idx="12"/>
          </p:nvPr>
        </p:nvSpPr>
        <p:spPr/>
        <p:txBody>
          <a:bodyPr/>
          <a:lstStyle/>
          <a:p>
            <a:fld id="{27500508-FA8B-43A2-ADAD-A1DC8EF48486}" type="slidenum">
              <a:rPr lang="en-GB" smtClean="0"/>
              <a:t>24</a:t>
            </a:fld>
            <a:endParaRPr lang="en-GB"/>
          </a:p>
        </p:txBody>
      </p:sp>
    </p:spTree>
    <p:extLst>
      <p:ext uri="{BB962C8B-B14F-4D97-AF65-F5344CB8AC3E}">
        <p14:creationId xmlns:p14="http://schemas.microsoft.com/office/powerpoint/2010/main" val="2806434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ISIS Control Rooms</a:t>
            </a:r>
            <a:endParaRPr lang="en-GB" dirty="0"/>
          </a:p>
        </p:txBody>
      </p:sp>
      <p:sp>
        <p:nvSpPr>
          <p:cNvPr id="5" name="TextBox 4"/>
          <p:cNvSpPr txBox="1"/>
          <p:nvPr/>
        </p:nvSpPr>
        <p:spPr>
          <a:xfrm>
            <a:off x="467544" y="5229200"/>
            <a:ext cx="6480720" cy="646331"/>
          </a:xfrm>
          <a:prstGeom prst="rect">
            <a:avLst/>
          </a:prstGeom>
          <a:noFill/>
        </p:spPr>
        <p:txBody>
          <a:bodyPr wrap="square" rtlCol="0">
            <a:spAutoFit/>
          </a:bodyPr>
          <a:lstStyle/>
          <a:p>
            <a:r>
              <a:rPr lang="en-GB" dirty="0" smtClean="0">
                <a:solidFill>
                  <a:schemeClr val="accent6">
                    <a:lumMod val="50000"/>
                  </a:schemeClr>
                </a:solidFill>
                <a:latin typeface="Arial" pitchFamily="34" charset="0"/>
                <a:cs typeface="Arial" pitchFamily="34" charset="0"/>
              </a:rPr>
              <a:t>Model 91 – Step IV Solenoid 240 MeV/c –10 Gauss Scale</a:t>
            </a:r>
          </a:p>
          <a:p>
            <a:r>
              <a:rPr lang="en-GB" dirty="0" smtClean="0">
                <a:solidFill>
                  <a:schemeClr val="accent6">
                    <a:lumMod val="50000"/>
                  </a:schemeClr>
                </a:solidFill>
                <a:latin typeface="Arial" pitchFamily="34" charset="0"/>
                <a:cs typeface="Arial" pitchFamily="34" charset="0"/>
              </a:rPr>
              <a:t>ISIS control Rooms Ceiling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221"/>
            <a:ext cx="9144000" cy="3513977"/>
          </a:xfrm>
          <a:prstGeom prst="rect">
            <a:avLst/>
          </a:prstGeom>
        </p:spPr>
      </p:pic>
      <p:sp>
        <p:nvSpPr>
          <p:cNvPr id="6" name="Date Placeholder 5"/>
          <p:cNvSpPr>
            <a:spLocks noGrp="1"/>
          </p:cNvSpPr>
          <p:nvPr>
            <p:ph type="dt" sz="half" idx="10"/>
          </p:nvPr>
        </p:nvSpPr>
        <p:spPr/>
        <p:txBody>
          <a:bodyPr/>
          <a:lstStyle/>
          <a:p>
            <a:r>
              <a:rPr lang="en-US" smtClean="0"/>
              <a:t>23rd Sept 2013</a:t>
            </a:r>
            <a:endParaRPr lang="en-GB"/>
          </a:p>
        </p:txBody>
      </p:sp>
      <p:sp>
        <p:nvSpPr>
          <p:cNvPr id="7" name="Slide Number Placeholder 6"/>
          <p:cNvSpPr>
            <a:spLocks noGrp="1"/>
          </p:cNvSpPr>
          <p:nvPr>
            <p:ph type="sldNum" sz="quarter" idx="12"/>
          </p:nvPr>
        </p:nvSpPr>
        <p:spPr/>
        <p:txBody>
          <a:bodyPr/>
          <a:lstStyle/>
          <a:p>
            <a:fld id="{27500508-FA8B-43A2-ADAD-A1DC8EF48486}" type="slidenum">
              <a:rPr lang="en-GB" smtClean="0"/>
              <a:t>25</a:t>
            </a:fld>
            <a:endParaRPr lang="en-GB"/>
          </a:p>
        </p:txBody>
      </p:sp>
    </p:spTree>
    <p:extLst>
      <p:ext uri="{BB962C8B-B14F-4D97-AF65-F5344CB8AC3E}">
        <p14:creationId xmlns:p14="http://schemas.microsoft.com/office/powerpoint/2010/main" val="3919812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MLCR</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3513977"/>
          </a:xfrm>
          <a:prstGeom prst="rect">
            <a:avLst/>
          </a:prstGeom>
        </p:spPr>
      </p:pic>
      <p:sp>
        <p:nvSpPr>
          <p:cNvPr id="5" name="TextBox 4"/>
          <p:cNvSpPr txBox="1"/>
          <p:nvPr/>
        </p:nvSpPr>
        <p:spPr>
          <a:xfrm>
            <a:off x="467544" y="5229200"/>
            <a:ext cx="6480720" cy="646331"/>
          </a:xfrm>
          <a:prstGeom prst="rect">
            <a:avLst/>
          </a:prstGeom>
          <a:noFill/>
        </p:spPr>
        <p:txBody>
          <a:bodyPr wrap="square" rtlCol="0">
            <a:spAutoFit/>
          </a:bodyPr>
          <a:lstStyle/>
          <a:p>
            <a:r>
              <a:rPr lang="en-GB" dirty="0" smtClean="0">
                <a:solidFill>
                  <a:schemeClr val="accent6">
                    <a:lumMod val="50000"/>
                  </a:schemeClr>
                </a:solidFill>
                <a:latin typeface="Arial" pitchFamily="34" charset="0"/>
                <a:cs typeface="Arial" pitchFamily="34" charset="0"/>
              </a:rPr>
              <a:t>Model 91 – Step IV Solenoid 240 MeV/c –5 Gauss Scale</a:t>
            </a:r>
          </a:p>
          <a:p>
            <a:r>
              <a:rPr lang="en-GB" dirty="0" smtClean="0">
                <a:solidFill>
                  <a:schemeClr val="accent6">
                    <a:lumMod val="50000"/>
                  </a:schemeClr>
                </a:solidFill>
                <a:latin typeface="Arial" pitchFamily="34" charset="0"/>
                <a:cs typeface="Arial" pitchFamily="34" charset="0"/>
              </a:rPr>
              <a:t>MLCR North Wall</a:t>
            </a:r>
          </a:p>
        </p:txBody>
      </p:sp>
      <p:sp>
        <p:nvSpPr>
          <p:cNvPr id="6" name="Date Placeholder 5"/>
          <p:cNvSpPr>
            <a:spLocks noGrp="1"/>
          </p:cNvSpPr>
          <p:nvPr>
            <p:ph type="dt" sz="half" idx="10"/>
          </p:nvPr>
        </p:nvSpPr>
        <p:spPr/>
        <p:txBody>
          <a:bodyPr/>
          <a:lstStyle/>
          <a:p>
            <a:r>
              <a:rPr lang="en-US" smtClean="0"/>
              <a:t>23rd Sept 2013</a:t>
            </a:r>
            <a:endParaRPr lang="en-GB"/>
          </a:p>
        </p:txBody>
      </p:sp>
      <p:sp>
        <p:nvSpPr>
          <p:cNvPr id="7" name="Slide Number Placeholder 6"/>
          <p:cNvSpPr>
            <a:spLocks noGrp="1"/>
          </p:cNvSpPr>
          <p:nvPr>
            <p:ph type="sldNum" sz="quarter" idx="12"/>
          </p:nvPr>
        </p:nvSpPr>
        <p:spPr/>
        <p:txBody>
          <a:bodyPr/>
          <a:lstStyle/>
          <a:p>
            <a:fld id="{27500508-FA8B-43A2-ADAD-A1DC8EF48486}" type="slidenum">
              <a:rPr lang="en-GB" smtClean="0"/>
              <a:t>26</a:t>
            </a:fld>
            <a:endParaRPr lang="en-GB"/>
          </a:p>
        </p:txBody>
      </p:sp>
    </p:spTree>
    <p:extLst>
      <p:ext uri="{BB962C8B-B14F-4D97-AF65-F5344CB8AC3E}">
        <p14:creationId xmlns:p14="http://schemas.microsoft.com/office/powerpoint/2010/main" val="3510850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MLCR</a:t>
            </a:r>
            <a:endParaRPr lang="en-GB" dirty="0"/>
          </a:p>
        </p:txBody>
      </p:sp>
      <p:sp>
        <p:nvSpPr>
          <p:cNvPr id="5" name="TextBox 4"/>
          <p:cNvSpPr txBox="1"/>
          <p:nvPr/>
        </p:nvSpPr>
        <p:spPr>
          <a:xfrm>
            <a:off x="467544" y="5229200"/>
            <a:ext cx="6480720" cy="646331"/>
          </a:xfrm>
          <a:prstGeom prst="rect">
            <a:avLst/>
          </a:prstGeom>
          <a:noFill/>
        </p:spPr>
        <p:txBody>
          <a:bodyPr wrap="square" rtlCol="0">
            <a:spAutoFit/>
          </a:bodyPr>
          <a:lstStyle/>
          <a:p>
            <a:r>
              <a:rPr lang="en-GB" dirty="0" smtClean="0">
                <a:solidFill>
                  <a:schemeClr val="accent6">
                    <a:lumMod val="50000"/>
                  </a:schemeClr>
                </a:solidFill>
                <a:latin typeface="Arial" pitchFamily="34" charset="0"/>
                <a:cs typeface="Arial" pitchFamily="34" charset="0"/>
              </a:rPr>
              <a:t>Model 91 – Step IV Solenoid 240 MeV/c –</a:t>
            </a:r>
            <a:r>
              <a:rPr lang="en-GB" b="1" dirty="0" smtClean="0">
                <a:solidFill>
                  <a:schemeClr val="accent6">
                    <a:lumMod val="50000"/>
                  </a:schemeClr>
                </a:solidFill>
                <a:latin typeface="Arial" pitchFamily="34" charset="0"/>
                <a:cs typeface="Arial" pitchFamily="34" charset="0"/>
              </a:rPr>
              <a:t>1 Gauss Scale</a:t>
            </a:r>
          </a:p>
          <a:p>
            <a:r>
              <a:rPr lang="en-GB" dirty="0" smtClean="0">
                <a:solidFill>
                  <a:schemeClr val="accent6">
                    <a:lumMod val="50000"/>
                  </a:schemeClr>
                </a:solidFill>
                <a:latin typeface="Arial" pitchFamily="34" charset="0"/>
                <a:cs typeface="Arial" pitchFamily="34" charset="0"/>
              </a:rPr>
              <a:t>MLCR South Wall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9144000" cy="3513977"/>
          </a:xfrm>
          <a:prstGeom prst="rect">
            <a:avLst/>
          </a:prstGeom>
        </p:spPr>
      </p:pic>
      <p:sp>
        <p:nvSpPr>
          <p:cNvPr id="6" name="Date Placeholder 5"/>
          <p:cNvSpPr>
            <a:spLocks noGrp="1"/>
          </p:cNvSpPr>
          <p:nvPr>
            <p:ph type="dt" sz="half" idx="10"/>
          </p:nvPr>
        </p:nvSpPr>
        <p:spPr/>
        <p:txBody>
          <a:bodyPr/>
          <a:lstStyle/>
          <a:p>
            <a:r>
              <a:rPr lang="en-US" smtClean="0"/>
              <a:t>23rd Sept 2013</a:t>
            </a:r>
            <a:endParaRPr lang="en-GB"/>
          </a:p>
        </p:txBody>
      </p:sp>
      <p:sp>
        <p:nvSpPr>
          <p:cNvPr id="7" name="Slide Number Placeholder 6"/>
          <p:cNvSpPr>
            <a:spLocks noGrp="1"/>
          </p:cNvSpPr>
          <p:nvPr>
            <p:ph type="sldNum" sz="quarter" idx="12"/>
          </p:nvPr>
        </p:nvSpPr>
        <p:spPr/>
        <p:txBody>
          <a:bodyPr/>
          <a:lstStyle/>
          <a:p>
            <a:fld id="{27500508-FA8B-43A2-ADAD-A1DC8EF48486}" type="slidenum">
              <a:rPr lang="en-GB" smtClean="0"/>
              <a:t>27</a:t>
            </a:fld>
            <a:endParaRPr lang="en-GB"/>
          </a:p>
        </p:txBody>
      </p:sp>
    </p:spTree>
    <p:extLst>
      <p:ext uri="{BB962C8B-B14F-4D97-AF65-F5344CB8AC3E}">
        <p14:creationId xmlns:p14="http://schemas.microsoft.com/office/powerpoint/2010/main" val="3294473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MLCR</a:t>
            </a:r>
            <a:endParaRPr lang="en-GB" dirty="0"/>
          </a:p>
        </p:txBody>
      </p:sp>
      <p:sp>
        <p:nvSpPr>
          <p:cNvPr id="5" name="TextBox 4"/>
          <p:cNvSpPr txBox="1"/>
          <p:nvPr/>
        </p:nvSpPr>
        <p:spPr>
          <a:xfrm>
            <a:off x="467544" y="5229200"/>
            <a:ext cx="6480720" cy="646331"/>
          </a:xfrm>
          <a:prstGeom prst="rect">
            <a:avLst/>
          </a:prstGeom>
          <a:noFill/>
        </p:spPr>
        <p:txBody>
          <a:bodyPr wrap="square" rtlCol="0">
            <a:spAutoFit/>
          </a:bodyPr>
          <a:lstStyle/>
          <a:p>
            <a:r>
              <a:rPr lang="en-GB" dirty="0" smtClean="0">
                <a:solidFill>
                  <a:schemeClr val="accent6">
                    <a:lumMod val="50000"/>
                  </a:schemeClr>
                </a:solidFill>
                <a:latin typeface="Arial" pitchFamily="34" charset="0"/>
                <a:cs typeface="Arial" pitchFamily="34" charset="0"/>
              </a:rPr>
              <a:t>Model 91 – Step IV Solenoid 240 MeV/c –5 Gauss Scale</a:t>
            </a:r>
          </a:p>
          <a:p>
            <a:r>
              <a:rPr lang="en-GB" dirty="0" smtClean="0">
                <a:solidFill>
                  <a:schemeClr val="accent6">
                    <a:lumMod val="50000"/>
                  </a:schemeClr>
                </a:solidFill>
                <a:latin typeface="Arial" pitchFamily="34" charset="0"/>
                <a:cs typeface="Arial" pitchFamily="34" charset="0"/>
              </a:rPr>
              <a:t>MLCR East Wall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0" y="1052735"/>
            <a:ext cx="9144000" cy="3513977"/>
          </a:xfrm>
          <a:prstGeom prst="rect">
            <a:avLst/>
          </a:prstGeom>
        </p:spPr>
      </p:pic>
      <p:sp>
        <p:nvSpPr>
          <p:cNvPr id="6" name="Date Placeholder 5"/>
          <p:cNvSpPr>
            <a:spLocks noGrp="1"/>
          </p:cNvSpPr>
          <p:nvPr>
            <p:ph type="dt" sz="half" idx="10"/>
          </p:nvPr>
        </p:nvSpPr>
        <p:spPr/>
        <p:txBody>
          <a:bodyPr/>
          <a:lstStyle/>
          <a:p>
            <a:r>
              <a:rPr lang="en-US" smtClean="0"/>
              <a:t>23rd Sept 2013</a:t>
            </a:r>
            <a:endParaRPr lang="en-GB"/>
          </a:p>
        </p:txBody>
      </p:sp>
      <p:sp>
        <p:nvSpPr>
          <p:cNvPr id="7" name="Slide Number Placeholder 6"/>
          <p:cNvSpPr>
            <a:spLocks noGrp="1"/>
          </p:cNvSpPr>
          <p:nvPr>
            <p:ph type="sldNum" sz="quarter" idx="12"/>
          </p:nvPr>
        </p:nvSpPr>
        <p:spPr/>
        <p:txBody>
          <a:bodyPr/>
          <a:lstStyle/>
          <a:p>
            <a:fld id="{27500508-FA8B-43A2-ADAD-A1DC8EF48486}" type="slidenum">
              <a:rPr lang="en-GB" smtClean="0"/>
              <a:t>28</a:t>
            </a:fld>
            <a:endParaRPr lang="en-GB"/>
          </a:p>
        </p:txBody>
      </p:sp>
    </p:spTree>
    <p:extLst>
      <p:ext uri="{BB962C8B-B14F-4D97-AF65-F5344CB8AC3E}">
        <p14:creationId xmlns:p14="http://schemas.microsoft.com/office/powerpoint/2010/main" val="1879733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MLCR</a:t>
            </a:r>
            <a:endParaRPr lang="en-GB" dirty="0"/>
          </a:p>
        </p:txBody>
      </p:sp>
      <p:sp>
        <p:nvSpPr>
          <p:cNvPr id="5" name="TextBox 4"/>
          <p:cNvSpPr txBox="1"/>
          <p:nvPr/>
        </p:nvSpPr>
        <p:spPr>
          <a:xfrm>
            <a:off x="467544" y="5229200"/>
            <a:ext cx="6480720" cy="646331"/>
          </a:xfrm>
          <a:prstGeom prst="rect">
            <a:avLst/>
          </a:prstGeom>
          <a:noFill/>
        </p:spPr>
        <p:txBody>
          <a:bodyPr wrap="square" rtlCol="0">
            <a:spAutoFit/>
          </a:bodyPr>
          <a:lstStyle/>
          <a:p>
            <a:r>
              <a:rPr lang="en-GB" dirty="0" smtClean="0">
                <a:solidFill>
                  <a:schemeClr val="accent6">
                    <a:lumMod val="50000"/>
                  </a:schemeClr>
                </a:solidFill>
                <a:latin typeface="Arial" pitchFamily="34" charset="0"/>
                <a:cs typeface="Arial" pitchFamily="34" charset="0"/>
              </a:rPr>
              <a:t>Model 91 – Step IV Solenoid 240 MeV/c –5 Gauss Scale</a:t>
            </a:r>
          </a:p>
          <a:p>
            <a:r>
              <a:rPr lang="en-GB" dirty="0" smtClean="0">
                <a:solidFill>
                  <a:schemeClr val="accent6">
                    <a:lumMod val="50000"/>
                  </a:schemeClr>
                </a:solidFill>
                <a:latin typeface="Arial" pitchFamily="34" charset="0"/>
                <a:cs typeface="Arial" pitchFamily="34" charset="0"/>
              </a:rPr>
              <a:t>MLCR West Wall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3" y="1340768"/>
            <a:ext cx="9144000" cy="3513977"/>
          </a:xfrm>
          <a:prstGeom prst="rect">
            <a:avLst/>
          </a:prstGeom>
        </p:spPr>
      </p:pic>
      <p:sp>
        <p:nvSpPr>
          <p:cNvPr id="6" name="Date Placeholder 5"/>
          <p:cNvSpPr>
            <a:spLocks noGrp="1"/>
          </p:cNvSpPr>
          <p:nvPr>
            <p:ph type="dt" sz="half" idx="10"/>
          </p:nvPr>
        </p:nvSpPr>
        <p:spPr/>
        <p:txBody>
          <a:bodyPr/>
          <a:lstStyle/>
          <a:p>
            <a:r>
              <a:rPr lang="en-US" smtClean="0"/>
              <a:t>23rd Sept 2013</a:t>
            </a:r>
            <a:endParaRPr lang="en-GB"/>
          </a:p>
        </p:txBody>
      </p:sp>
      <p:sp>
        <p:nvSpPr>
          <p:cNvPr id="7" name="Slide Number Placeholder 6"/>
          <p:cNvSpPr>
            <a:spLocks noGrp="1"/>
          </p:cNvSpPr>
          <p:nvPr>
            <p:ph type="sldNum" sz="quarter" idx="12"/>
          </p:nvPr>
        </p:nvSpPr>
        <p:spPr/>
        <p:txBody>
          <a:bodyPr/>
          <a:lstStyle/>
          <a:p>
            <a:fld id="{27500508-FA8B-43A2-ADAD-A1DC8EF48486}" type="slidenum">
              <a:rPr lang="en-GB" smtClean="0"/>
              <a:t>29</a:t>
            </a:fld>
            <a:endParaRPr lang="en-GB"/>
          </a:p>
        </p:txBody>
      </p:sp>
    </p:spTree>
    <p:extLst>
      <p:ext uri="{BB962C8B-B14F-4D97-AF65-F5344CB8AC3E}">
        <p14:creationId xmlns:p14="http://schemas.microsoft.com/office/powerpoint/2010/main" val="4262963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23rd Sept 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3</a:t>
            </a:fld>
            <a:endParaRPr lang="en-US"/>
          </a:p>
        </p:txBody>
      </p:sp>
      <p:sp>
        <p:nvSpPr>
          <p:cNvPr id="7" name="Title 1"/>
          <p:cNvSpPr>
            <a:spLocks noGrp="1"/>
          </p:cNvSpPr>
          <p:nvPr>
            <p:ph type="title"/>
          </p:nvPr>
        </p:nvSpPr>
        <p:spPr>
          <a:xfrm>
            <a:off x="457200" y="274638"/>
            <a:ext cx="8229600" cy="634082"/>
          </a:xfrm>
        </p:spPr>
        <p:txBody>
          <a:bodyPr>
            <a:normAutofit fontScale="90000"/>
          </a:bodyPr>
          <a:lstStyle/>
          <a:p>
            <a:r>
              <a:rPr lang="en-GB" dirty="0" smtClean="0">
                <a:latin typeface="Arial" pitchFamily="34" charset="0"/>
                <a:ea typeface="Tahoma" pitchFamily="34" charset="0"/>
                <a:cs typeface="Arial" pitchFamily="34" charset="0"/>
              </a:rPr>
              <a:t>The MICE Magnets</a:t>
            </a:r>
            <a:endParaRPr lang="en-US" dirty="0">
              <a:latin typeface="Arial" pitchFamily="34" charset="0"/>
              <a:ea typeface="Tahoma" pitchFamily="34" charset="0"/>
              <a:cs typeface="Arial" pitchFamily="34" charset="0"/>
            </a:endParaRPr>
          </a:p>
        </p:txBody>
      </p:sp>
      <p:sp>
        <p:nvSpPr>
          <p:cNvPr id="8" name="TextBox 7"/>
          <p:cNvSpPr txBox="1"/>
          <p:nvPr/>
        </p:nvSpPr>
        <p:spPr>
          <a:xfrm>
            <a:off x="395536" y="1124744"/>
            <a:ext cx="8208912" cy="4801314"/>
          </a:xfrm>
          <a:prstGeom prst="rect">
            <a:avLst/>
          </a:prstGeom>
          <a:noFill/>
        </p:spPr>
        <p:txBody>
          <a:bodyPr wrap="square" rtlCol="0">
            <a:spAutoFit/>
          </a:bodyPr>
          <a:lstStyle/>
          <a:p>
            <a:pPr>
              <a:buNone/>
            </a:pPr>
            <a:r>
              <a:rPr lang="en-GB" dirty="0" smtClean="0">
                <a:solidFill>
                  <a:schemeClr val="accent6">
                    <a:lumMod val="50000"/>
                  </a:schemeClr>
                </a:solidFill>
                <a:latin typeface="Arial" pitchFamily="34" charset="0"/>
                <a:ea typeface="Verdana" pitchFamily="34" charset="0"/>
                <a:cs typeface="Arial" pitchFamily="34" charset="0"/>
              </a:rPr>
              <a:t>The MICE superconducting magnets were designed without return yokes</a:t>
            </a:r>
            <a:r>
              <a:rPr lang="en-GB" dirty="0">
                <a:solidFill>
                  <a:schemeClr val="accent6">
                    <a:lumMod val="50000"/>
                  </a:schemeClr>
                </a:solidFill>
                <a:latin typeface="Arial" pitchFamily="34" charset="0"/>
                <a:ea typeface="Verdana" pitchFamily="34" charset="0"/>
                <a:cs typeface="Arial" pitchFamily="34" charset="0"/>
              </a:rPr>
              <a:t> </a:t>
            </a:r>
            <a:r>
              <a:rPr lang="en-GB" dirty="0" smtClean="0">
                <a:solidFill>
                  <a:schemeClr val="accent6">
                    <a:lumMod val="50000"/>
                  </a:schemeClr>
                </a:solidFill>
                <a:latin typeface="Arial" pitchFamily="34" charset="0"/>
                <a:ea typeface="Verdana" pitchFamily="34" charset="0"/>
                <a:cs typeface="Arial" pitchFamily="34" charset="0"/>
              </a:rPr>
              <a:t>(circa 2000 to ~2004).  </a:t>
            </a:r>
            <a:r>
              <a:rPr lang="en-GB" dirty="0" smtClean="0">
                <a:solidFill>
                  <a:schemeClr val="accent6">
                    <a:lumMod val="50000"/>
                  </a:schemeClr>
                </a:solidFill>
                <a:latin typeface="Arial" pitchFamily="34" charset="0"/>
                <a:ea typeface="Tahoma" pitchFamily="34" charset="0"/>
                <a:cs typeface="Arial" pitchFamily="34" charset="0"/>
              </a:rPr>
              <a:t>About </a:t>
            </a:r>
            <a:r>
              <a:rPr lang="en-GB" dirty="0">
                <a:solidFill>
                  <a:schemeClr val="accent6">
                    <a:lumMod val="50000"/>
                  </a:schemeClr>
                </a:solidFill>
                <a:latin typeface="Arial" pitchFamily="34" charset="0"/>
                <a:ea typeface="Tahoma" pitchFamily="34" charset="0"/>
                <a:cs typeface="Arial" pitchFamily="34" charset="0"/>
              </a:rPr>
              <a:t>two years ago Mike </a:t>
            </a:r>
            <a:r>
              <a:rPr lang="en-GB" dirty="0" err="1">
                <a:solidFill>
                  <a:schemeClr val="accent6">
                    <a:lumMod val="50000"/>
                  </a:schemeClr>
                </a:solidFill>
                <a:latin typeface="Arial" pitchFamily="34" charset="0"/>
                <a:ea typeface="Tahoma" pitchFamily="34" charset="0"/>
                <a:cs typeface="Arial" pitchFamily="34" charset="0"/>
              </a:rPr>
              <a:t>Courthold</a:t>
            </a:r>
            <a:r>
              <a:rPr lang="en-GB" dirty="0">
                <a:solidFill>
                  <a:schemeClr val="accent6">
                    <a:lumMod val="50000"/>
                  </a:schemeClr>
                </a:solidFill>
                <a:latin typeface="Arial" pitchFamily="34" charset="0"/>
                <a:ea typeface="Tahoma" pitchFamily="34" charset="0"/>
                <a:cs typeface="Arial" pitchFamily="34" charset="0"/>
              </a:rPr>
              <a:t> and Vicky </a:t>
            </a:r>
            <a:r>
              <a:rPr lang="en-GB" dirty="0" err="1">
                <a:solidFill>
                  <a:schemeClr val="accent6">
                    <a:lumMod val="50000"/>
                  </a:schemeClr>
                </a:solidFill>
                <a:latin typeface="Arial" pitchFamily="34" charset="0"/>
                <a:ea typeface="Tahoma" pitchFamily="34" charset="0"/>
                <a:cs typeface="Arial" pitchFamily="34" charset="0"/>
              </a:rPr>
              <a:t>Bayliss</a:t>
            </a:r>
            <a:r>
              <a:rPr lang="en-GB" dirty="0">
                <a:solidFill>
                  <a:schemeClr val="accent6">
                    <a:lumMod val="50000"/>
                  </a:schemeClr>
                </a:solidFill>
                <a:latin typeface="Arial" pitchFamily="34" charset="0"/>
                <a:ea typeface="Tahoma" pitchFamily="34" charset="0"/>
                <a:cs typeface="Arial" pitchFamily="34" charset="0"/>
              </a:rPr>
              <a:t> (RAL) started </a:t>
            </a:r>
            <a:r>
              <a:rPr lang="en-GB" dirty="0" smtClean="0">
                <a:solidFill>
                  <a:schemeClr val="accent6">
                    <a:lumMod val="50000"/>
                  </a:schemeClr>
                </a:solidFill>
                <a:latin typeface="Arial" pitchFamily="34" charset="0"/>
                <a:ea typeface="Tahoma" pitchFamily="34" charset="0"/>
                <a:cs typeface="Arial" pitchFamily="34" charset="0"/>
              </a:rPr>
              <a:t>to build and </a:t>
            </a:r>
            <a:r>
              <a:rPr lang="en-GB" dirty="0">
                <a:solidFill>
                  <a:schemeClr val="accent6">
                    <a:lumMod val="50000"/>
                  </a:schemeClr>
                </a:solidFill>
                <a:latin typeface="Arial" pitchFamily="34" charset="0"/>
                <a:ea typeface="Tahoma" pitchFamily="34" charset="0"/>
                <a:cs typeface="Arial" pitchFamily="34" charset="0"/>
              </a:rPr>
              <a:t>run some </a:t>
            </a:r>
            <a:r>
              <a:rPr lang="en-GB" dirty="0" smtClean="0">
                <a:solidFill>
                  <a:schemeClr val="accent6">
                    <a:lumMod val="50000"/>
                  </a:schemeClr>
                </a:solidFill>
                <a:latin typeface="Arial" pitchFamily="34" charset="0"/>
                <a:ea typeface="Tahoma" pitchFamily="34" charset="0"/>
                <a:cs typeface="Arial" pitchFamily="34" charset="0"/>
              </a:rPr>
              <a:t>simulations of the cooling channel that </a:t>
            </a:r>
            <a:r>
              <a:rPr lang="en-GB" dirty="0">
                <a:solidFill>
                  <a:schemeClr val="accent6">
                    <a:lumMod val="50000"/>
                  </a:schemeClr>
                </a:solidFill>
                <a:latin typeface="Arial" pitchFamily="34" charset="0"/>
                <a:ea typeface="Tahoma" pitchFamily="34" charset="0"/>
                <a:cs typeface="Arial" pitchFamily="34" charset="0"/>
              </a:rPr>
              <a:t>indicated that there may be a problem with the stray fields produced by the MICE magnets; the predicted air fields from the MICE magnets were of sufficient magnitude to be of concern.</a:t>
            </a:r>
          </a:p>
          <a:p>
            <a:pPr>
              <a:buNone/>
            </a:pPr>
            <a:endParaRPr lang="en-GB" dirty="0">
              <a:solidFill>
                <a:schemeClr val="accent6">
                  <a:lumMod val="50000"/>
                </a:schemeClr>
              </a:solidFill>
              <a:latin typeface="Arial" pitchFamily="34" charset="0"/>
              <a:ea typeface="Tahoma" pitchFamily="34" charset="0"/>
              <a:cs typeface="Arial" pitchFamily="34" charset="0"/>
            </a:endParaRPr>
          </a:p>
          <a:p>
            <a:pPr>
              <a:buNone/>
            </a:pPr>
            <a:r>
              <a:rPr lang="en-GB" dirty="0">
                <a:solidFill>
                  <a:schemeClr val="accent6">
                    <a:lumMod val="50000"/>
                  </a:schemeClr>
                </a:solidFill>
                <a:latin typeface="Arial" pitchFamily="34" charset="0"/>
                <a:ea typeface="Tahoma" pitchFamily="34" charset="0"/>
                <a:cs typeface="Arial" pitchFamily="34" charset="0"/>
              </a:rPr>
              <a:t>There was clear indication that there was </a:t>
            </a:r>
            <a:r>
              <a:rPr lang="en-GB" dirty="0" smtClean="0">
                <a:solidFill>
                  <a:schemeClr val="accent6">
                    <a:lumMod val="50000"/>
                  </a:schemeClr>
                </a:solidFill>
                <a:latin typeface="Arial" pitchFamily="34" charset="0"/>
                <a:ea typeface="Tahoma" pitchFamily="34" charset="0"/>
                <a:cs typeface="Arial" pitchFamily="34" charset="0"/>
              </a:rPr>
              <a:t>the possibility of some risk </a:t>
            </a:r>
            <a:r>
              <a:rPr lang="en-GB" dirty="0">
                <a:solidFill>
                  <a:schemeClr val="accent6">
                    <a:lumMod val="50000"/>
                  </a:schemeClr>
                </a:solidFill>
                <a:latin typeface="Arial" pitchFamily="34" charset="0"/>
                <a:ea typeface="Tahoma" pitchFamily="34" charset="0"/>
                <a:cs typeface="Arial" pitchFamily="34" charset="0"/>
              </a:rPr>
              <a:t>to the reliable functioning of equipment primarily within and possibly beyond the MICE hall.</a:t>
            </a:r>
          </a:p>
          <a:p>
            <a:pPr>
              <a:buNone/>
            </a:pPr>
            <a:endParaRPr lang="en-GB" dirty="0">
              <a:solidFill>
                <a:schemeClr val="accent6">
                  <a:lumMod val="50000"/>
                </a:schemeClr>
              </a:solidFill>
              <a:latin typeface="Arial" pitchFamily="34" charset="0"/>
              <a:ea typeface="Verdana" pitchFamily="34" charset="0"/>
              <a:cs typeface="Arial" pitchFamily="34" charset="0"/>
            </a:endParaRPr>
          </a:p>
          <a:p>
            <a:pPr>
              <a:buNone/>
            </a:pPr>
            <a:r>
              <a:rPr lang="en-GB" dirty="0" smtClean="0">
                <a:solidFill>
                  <a:schemeClr val="accent6">
                    <a:lumMod val="50000"/>
                  </a:schemeClr>
                </a:solidFill>
                <a:latin typeface="Arial" pitchFamily="34" charset="0"/>
                <a:ea typeface="Verdana" pitchFamily="34" charset="0"/>
                <a:cs typeface="Arial" pitchFamily="34" charset="0"/>
              </a:rPr>
              <a:t>What are the </a:t>
            </a:r>
            <a:r>
              <a:rPr lang="en-GB" dirty="0">
                <a:solidFill>
                  <a:schemeClr val="accent6">
                    <a:lumMod val="50000"/>
                  </a:schemeClr>
                </a:solidFill>
                <a:latin typeface="Arial" pitchFamily="34" charset="0"/>
                <a:ea typeface="Verdana" pitchFamily="34" charset="0"/>
                <a:cs typeface="Arial" pitchFamily="34" charset="0"/>
              </a:rPr>
              <a:t>r</a:t>
            </a:r>
            <a:r>
              <a:rPr lang="en-GB" dirty="0" smtClean="0">
                <a:solidFill>
                  <a:schemeClr val="accent6">
                    <a:lumMod val="50000"/>
                  </a:schemeClr>
                </a:solidFill>
                <a:latin typeface="Arial" pitchFamily="34" charset="0"/>
                <a:ea typeface="Verdana" pitchFamily="34" charset="0"/>
                <a:cs typeface="Arial" pitchFamily="34" charset="0"/>
              </a:rPr>
              <a:t>easons for these magnet not having return yokes?...some speculation as no-one is really holding their hand up and they were designed before I was involved.</a:t>
            </a:r>
          </a:p>
          <a:p>
            <a:pPr lvl="1"/>
            <a:endParaRPr lang="en-GB" dirty="0" smtClean="0">
              <a:solidFill>
                <a:schemeClr val="accent6">
                  <a:lumMod val="50000"/>
                </a:schemeClr>
              </a:solidFill>
              <a:latin typeface="Arial" pitchFamily="34" charset="0"/>
              <a:ea typeface="Verdana" pitchFamily="34" charset="0"/>
              <a:cs typeface="Arial" pitchFamily="34" charset="0"/>
            </a:endParaRPr>
          </a:p>
          <a:p>
            <a:r>
              <a:rPr lang="en-GB" dirty="0" smtClean="0">
                <a:solidFill>
                  <a:srgbClr val="7030A0"/>
                </a:solidFill>
                <a:latin typeface="Arial" pitchFamily="34" charset="0"/>
                <a:ea typeface="Verdana" pitchFamily="34" charset="0"/>
                <a:cs typeface="Arial" pitchFamily="34" charset="0"/>
              </a:rPr>
              <a:t>At this stage the reason is irrelevant. It’s a problem that we have and it’s a problem that we urgently need to solve</a:t>
            </a:r>
            <a:r>
              <a:rPr lang="en-GB" dirty="0" smtClean="0">
                <a:solidFill>
                  <a:srgbClr val="7030A0"/>
                </a:solidFill>
                <a:latin typeface="Arial" pitchFamily="34" charset="0"/>
                <a:ea typeface="Verdana" pitchFamily="34" charset="0"/>
                <a:cs typeface="Arial" pitchFamily="34" charset="0"/>
              </a:rPr>
              <a:t>!</a:t>
            </a:r>
            <a:endParaRPr lang="en-GB" dirty="0" smtClean="0">
              <a:solidFill>
                <a:srgbClr val="7030A0"/>
              </a:solidFill>
              <a:latin typeface="Arial" pitchFamily="34" charset="0"/>
              <a:ea typeface="Verdana" pitchFamily="34" charset="0"/>
              <a:cs typeface="Arial" pitchFamily="34" charset="0"/>
            </a:endParaRPr>
          </a:p>
        </p:txBody>
      </p:sp>
    </p:spTree>
    <p:extLst>
      <p:ext uri="{BB962C8B-B14F-4D97-AF65-F5344CB8AC3E}">
        <p14:creationId xmlns:p14="http://schemas.microsoft.com/office/powerpoint/2010/main" val="3666135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Comments</a:t>
            </a:r>
            <a:endParaRPr lang="en-GB" dirty="0"/>
          </a:p>
        </p:txBody>
      </p:sp>
      <p:sp>
        <p:nvSpPr>
          <p:cNvPr id="4" name="TextBox 3"/>
          <p:cNvSpPr txBox="1"/>
          <p:nvPr/>
        </p:nvSpPr>
        <p:spPr>
          <a:xfrm>
            <a:off x="539552" y="1052736"/>
            <a:ext cx="8352928" cy="3939540"/>
          </a:xfrm>
          <a:prstGeom prst="rect">
            <a:avLst/>
          </a:prstGeom>
          <a:noFill/>
        </p:spPr>
        <p:txBody>
          <a:bodyPr wrap="square" rtlCol="0">
            <a:spAutoFit/>
          </a:bodyPr>
          <a:lstStyle/>
          <a:p>
            <a:r>
              <a:rPr lang="en-GB" dirty="0" smtClean="0">
                <a:solidFill>
                  <a:schemeClr val="accent6">
                    <a:lumMod val="50000"/>
                  </a:schemeClr>
                </a:solidFill>
                <a:latin typeface="Arial" pitchFamily="34" charset="0"/>
                <a:cs typeface="Arial" pitchFamily="34" charset="0"/>
              </a:rPr>
              <a:t>So we have a lot of plots like this. </a:t>
            </a:r>
            <a:r>
              <a:rPr lang="en-GB" dirty="0" smtClean="0">
                <a:solidFill>
                  <a:schemeClr val="accent6">
                    <a:lumMod val="50000"/>
                  </a:schemeClr>
                </a:solidFill>
                <a:latin typeface="Arial" pitchFamily="34" charset="0"/>
                <a:cs typeface="Arial" pitchFamily="34" charset="0"/>
              </a:rPr>
              <a:t>Additionally work has been done to go through </a:t>
            </a:r>
            <a:r>
              <a:rPr lang="en-GB" dirty="0" smtClean="0">
                <a:solidFill>
                  <a:schemeClr val="accent6">
                    <a:lumMod val="50000"/>
                  </a:schemeClr>
                </a:solidFill>
                <a:latin typeface="Arial" pitchFamily="34" charset="0"/>
                <a:cs typeface="Arial" pitchFamily="34" charset="0"/>
              </a:rPr>
              <a:t>our</a:t>
            </a:r>
            <a:r>
              <a:rPr lang="en-GB" dirty="0" smtClean="0">
                <a:solidFill>
                  <a:schemeClr val="accent6">
                    <a:lumMod val="50000"/>
                  </a:schemeClr>
                </a:solidFill>
                <a:latin typeface="Arial" pitchFamily="34" charset="0"/>
                <a:cs typeface="Arial" pitchFamily="34" charset="0"/>
              </a:rPr>
              <a:t> ‘Fry’ list, this is a list of components that may be affected by the stray field, </a:t>
            </a:r>
            <a:r>
              <a:rPr lang="en-GB" dirty="0" smtClean="0">
                <a:solidFill>
                  <a:schemeClr val="accent6">
                    <a:lumMod val="50000"/>
                  </a:schemeClr>
                </a:solidFill>
                <a:latin typeface="Arial" pitchFamily="34" charset="0"/>
                <a:cs typeface="Arial" pitchFamily="34" charset="0"/>
              </a:rPr>
              <a:t>and with some </a:t>
            </a:r>
            <a:r>
              <a:rPr lang="en-GB" dirty="0" smtClean="0">
                <a:solidFill>
                  <a:schemeClr val="accent6">
                    <a:lumMod val="50000"/>
                  </a:schemeClr>
                </a:solidFill>
                <a:latin typeface="Arial" pitchFamily="34" charset="0"/>
                <a:cs typeface="Arial" pitchFamily="34" charset="0"/>
              </a:rPr>
              <a:t>exceptions and </a:t>
            </a:r>
            <a:r>
              <a:rPr lang="en-GB" dirty="0" smtClean="0">
                <a:solidFill>
                  <a:schemeClr val="accent6">
                    <a:lumMod val="50000"/>
                  </a:schemeClr>
                </a:solidFill>
                <a:latin typeface="Arial" pitchFamily="34" charset="0"/>
                <a:cs typeface="Arial" pitchFamily="34" charset="0"/>
              </a:rPr>
              <a:t>a few </a:t>
            </a:r>
            <a:r>
              <a:rPr lang="en-GB" dirty="0" smtClean="0">
                <a:solidFill>
                  <a:schemeClr val="accent6">
                    <a:lumMod val="50000"/>
                  </a:schemeClr>
                </a:solidFill>
                <a:latin typeface="Arial" pitchFamily="34" charset="0"/>
                <a:cs typeface="Arial" pitchFamily="34" charset="0"/>
              </a:rPr>
              <a:t>caveats, </a:t>
            </a:r>
            <a:r>
              <a:rPr lang="en-GB" dirty="0" smtClean="0">
                <a:solidFill>
                  <a:schemeClr val="accent6">
                    <a:lumMod val="50000"/>
                  </a:schemeClr>
                </a:solidFill>
                <a:latin typeface="Arial" pitchFamily="34" charset="0"/>
                <a:cs typeface="Arial" pitchFamily="34" charset="0"/>
              </a:rPr>
              <a:t>most of this doesn’t look too troubling for step </a:t>
            </a:r>
            <a:r>
              <a:rPr lang="en-GB" dirty="0" smtClean="0">
                <a:solidFill>
                  <a:schemeClr val="accent6">
                    <a:lumMod val="50000"/>
                  </a:schemeClr>
                </a:solidFill>
                <a:latin typeface="Arial" pitchFamily="34" charset="0"/>
                <a:cs typeface="Arial" pitchFamily="34" charset="0"/>
              </a:rPr>
              <a:t>IV; you will hear about this next.</a:t>
            </a:r>
            <a:endParaRPr lang="en-GB" dirty="0" smtClean="0">
              <a:solidFill>
                <a:schemeClr val="accent6">
                  <a:lumMod val="50000"/>
                </a:schemeClr>
              </a:solidFill>
              <a:latin typeface="Arial" pitchFamily="34" charset="0"/>
              <a:cs typeface="Arial" pitchFamily="34" charset="0"/>
            </a:endParaRPr>
          </a:p>
          <a:p>
            <a:endParaRPr lang="en-GB" dirty="0" smtClean="0">
              <a:solidFill>
                <a:schemeClr val="accent6">
                  <a:lumMod val="50000"/>
                </a:schemeClr>
              </a:solidFill>
              <a:latin typeface="Arial" pitchFamily="34" charset="0"/>
              <a:cs typeface="Arial" pitchFamily="34" charset="0"/>
            </a:endParaRPr>
          </a:p>
          <a:p>
            <a:r>
              <a:rPr lang="en-GB" dirty="0" smtClean="0">
                <a:solidFill>
                  <a:schemeClr val="accent6">
                    <a:lumMod val="50000"/>
                  </a:schemeClr>
                </a:solidFill>
                <a:latin typeface="Arial" pitchFamily="34" charset="0"/>
                <a:cs typeface="Arial" pitchFamily="34" charset="0"/>
              </a:rPr>
              <a:t>ISIS have provided us with a list of their equipment that may be at risk. We are in a position to give an indication of predicted air fields in these regions. However the presence and effect of small quantities of ferromagnetic materials in these areas that are not included in the model may alter the field at a localised level– this represents an uncertainty. </a:t>
            </a:r>
          </a:p>
          <a:p>
            <a:endParaRPr lang="en-GB" dirty="0">
              <a:solidFill>
                <a:schemeClr val="accent6">
                  <a:lumMod val="50000"/>
                </a:schemeClr>
              </a:solidFill>
              <a:latin typeface="Arial" pitchFamily="34" charset="0"/>
              <a:cs typeface="Arial" pitchFamily="34" charset="0"/>
            </a:endParaRPr>
          </a:p>
          <a:p>
            <a:r>
              <a:rPr lang="en-GB" dirty="0" smtClean="0">
                <a:solidFill>
                  <a:schemeClr val="accent6">
                    <a:lumMod val="50000"/>
                  </a:schemeClr>
                </a:solidFill>
                <a:latin typeface="Arial" pitchFamily="34" charset="0"/>
                <a:cs typeface="Arial" pitchFamily="34" charset="0"/>
              </a:rPr>
              <a:t>If the baseline solution was to be adopted we would n</a:t>
            </a:r>
            <a:r>
              <a:rPr lang="en-GB" dirty="0" smtClean="0">
                <a:solidFill>
                  <a:schemeClr val="accent6">
                    <a:lumMod val="50000"/>
                  </a:schemeClr>
                </a:solidFill>
                <a:latin typeface="Arial" pitchFamily="34" charset="0"/>
                <a:cs typeface="Arial" pitchFamily="34" charset="0"/>
              </a:rPr>
              <a:t>eed to ascertain </a:t>
            </a:r>
            <a:r>
              <a:rPr lang="en-GB" dirty="0" smtClean="0">
                <a:solidFill>
                  <a:schemeClr val="accent6">
                    <a:lumMod val="50000"/>
                  </a:schemeClr>
                </a:solidFill>
                <a:latin typeface="Arial" pitchFamily="34" charset="0"/>
                <a:cs typeface="Arial" pitchFamily="34" charset="0"/>
              </a:rPr>
              <a:t>the impact </a:t>
            </a:r>
            <a:r>
              <a:rPr lang="en-GB" dirty="0" smtClean="0">
                <a:solidFill>
                  <a:schemeClr val="accent6">
                    <a:lumMod val="50000"/>
                  </a:schemeClr>
                </a:solidFill>
                <a:latin typeface="Arial" pitchFamily="34" charset="0"/>
                <a:cs typeface="Arial" pitchFamily="34" charset="0"/>
              </a:rPr>
              <a:t>of these plots upon </a:t>
            </a:r>
            <a:r>
              <a:rPr lang="en-GB" dirty="0" smtClean="0">
                <a:solidFill>
                  <a:schemeClr val="accent6">
                    <a:lumMod val="50000"/>
                  </a:schemeClr>
                </a:solidFill>
                <a:latin typeface="Arial" pitchFamily="34" charset="0"/>
                <a:cs typeface="Arial" pitchFamily="34" charset="0"/>
              </a:rPr>
              <a:t>the ISIS </a:t>
            </a:r>
            <a:r>
              <a:rPr lang="en-GB" dirty="0" smtClean="0">
                <a:solidFill>
                  <a:schemeClr val="accent6">
                    <a:lumMod val="50000"/>
                  </a:schemeClr>
                </a:solidFill>
                <a:latin typeface="Arial" pitchFamily="34" charset="0"/>
                <a:cs typeface="Arial" pitchFamily="34" charset="0"/>
              </a:rPr>
              <a:t>CR and equipment.</a:t>
            </a:r>
            <a:endParaRPr lang="en-GB" dirty="0" smtClean="0">
              <a:solidFill>
                <a:schemeClr val="accent6">
                  <a:lumMod val="50000"/>
                </a:schemeClr>
              </a:solidFill>
              <a:latin typeface="Arial" pitchFamily="34" charset="0"/>
              <a:cs typeface="Arial" pitchFamily="34" charset="0"/>
            </a:endParaRPr>
          </a:p>
          <a:p>
            <a:endParaRPr lang="en-GB" sz="1600" dirty="0">
              <a:solidFill>
                <a:schemeClr val="accent6">
                  <a:lumMod val="50000"/>
                </a:schemeClr>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r>
              <a:rPr lang="en-US" smtClean="0"/>
              <a:t>23rd Sept 2013</a:t>
            </a:r>
            <a:endParaRPr lang="en-GB"/>
          </a:p>
        </p:txBody>
      </p:sp>
      <p:sp>
        <p:nvSpPr>
          <p:cNvPr id="5" name="Slide Number Placeholder 4"/>
          <p:cNvSpPr>
            <a:spLocks noGrp="1"/>
          </p:cNvSpPr>
          <p:nvPr>
            <p:ph type="sldNum" sz="quarter" idx="12"/>
          </p:nvPr>
        </p:nvSpPr>
        <p:spPr/>
        <p:txBody>
          <a:bodyPr/>
          <a:lstStyle/>
          <a:p>
            <a:fld id="{27500508-FA8B-43A2-ADAD-A1DC8EF48486}" type="slidenum">
              <a:rPr lang="en-GB" smtClean="0"/>
              <a:t>30</a:t>
            </a:fld>
            <a:endParaRPr lang="en-GB"/>
          </a:p>
        </p:txBody>
      </p:sp>
    </p:spTree>
    <p:extLst>
      <p:ext uri="{BB962C8B-B14F-4D97-AF65-F5344CB8AC3E}">
        <p14:creationId xmlns:p14="http://schemas.microsoft.com/office/powerpoint/2010/main" val="1802995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Comments</a:t>
            </a:r>
            <a:endParaRPr lang="en-GB" dirty="0"/>
          </a:p>
        </p:txBody>
      </p:sp>
      <p:sp>
        <p:nvSpPr>
          <p:cNvPr id="4" name="TextBox 3"/>
          <p:cNvSpPr txBox="1"/>
          <p:nvPr/>
        </p:nvSpPr>
        <p:spPr>
          <a:xfrm>
            <a:off x="539552" y="1052736"/>
            <a:ext cx="8352928" cy="5355312"/>
          </a:xfrm>
          <a:prstGeom prst="rect">
            <a:avLst/>
          </a:prstGeom>
          <a:noFill/>
        </p:spPr>
        <p:txBody>
          <a:bodyPr wrap="square" rtlCol="0">
            <a:spAutoFit/>
          </a:bodyPr>
          <a:lstStyle/>
          <a:p>
            <a:r>
              <a:rPr lang="en-GB" dirty="0" smtClean="0">
                <a:solidFill>
                  <a:schemeClr val="accent6">
                    <a:lumMod val="50000"/>
                  </a:schemeClr>
                </a:solidFill>
                <a:latin typeface="Arial" pitchFamily="34" charset="0"/>
                <a:cs typeface="Arial" pitchFamily="34" charset="0"/>
              </a:rPr>
              <a:t>So </a:t>
            </a:r>
            <a:r>
              <a:rPr lang="en-GB" dirty="0" smtClean="0">
                <a:solidFill>
                  <a:schemeClr val="accent6">
                    <a:lumMod val="50000"/>
                  </a:schemeClr>
                </a:solidFill>
                <a:latin typeface="Arial" pitchFamily="34" charset="0"/>
                <a:cs typeface="Arial" pitchFamily="34" charset="0"/>
              </a:rPr>
              <a:t>why not recommend the baseline solution? Well I think the answer is RISK. </a:t>
            </a:r>
            <a:endParaRPr lang="en-GB" dirty="0" smtClean="0">
              <a:solidFill>
                <a:schemeClr val="accent6">
                  <a:lumMod val="50000"/>
                </a:schemeClr>
              </a:solidFill>
              <a:latin typeface="Arial" pitchFamily="34" charset="0"/>
              <a:cs typeface="Arial" pitchFamily="34" charset="0"/>
            </a:endParaRPr>
          </a:p>
          <a:p>
            <a:r>
              <a:rPr lang="en-GB" dirty="0" smtClean="0">
                <a:solidFill>
                  <a:schemeClr val="accent6">
                    <a:lumMod val="50000"/>
                  </a:schemeClr>
                </a:solidFill>
                <a:latin typeface="Arial" pitchFamily="34" charset="0"/>
                <a:cs typeface="Arial" pitchFamily="34" charset="0"/>
              </a:rPr>
              <a:t>A </a:t>
            </a:r>
            <a:r>
              <a:rPr lang="en-GB" dirty="0" smtClean="0">
                <a:solidFill>
                  <a:schemeClr val="accent6">
                    <a:lumMod val="50000"/>
                  </a:schemeClr>
                </a:solidFill>
                <a:latin typeface="Arial" pitchFamily="34" charset="0"/>
                <a:cs typeface="Arial" pitchFamily="34" charset="0"/>
              </a:rPr>
              <a:t>lot of effort has been put into the model to ensure that technically it is as accurate as it possibly can be. However:</a:t>
            </a:r>
          </a:p>
          <a:p>
            <a:endParaRPr lang="en-GB" dirty="0" smtClean="0">
              <a:solidFill>
                <a:schemeClr val="accent6">
                  <a:lumMod val="50000"/>
                </a:schemeClr>
              </a:solidFill>
              <a:latin typeface="Arial" pitchFamily="34" charset="0"/>
              <a:cs typeface="Arial" pitchFamily="34" charset="0"/>
            </a:endParaRPr>
          </a:p>
          <a:p>
            <a:pPr marL="342900" indent="-342900">
              <a:buAutoNum type="arabicParenR"/>
            </a:pPr>
            <a:r>
              <a:rPr lang="en-GB" dirty="0" smtClean="0">
                <a:solidFill>
                  <a:schemeClr val="accent6">
                    <a:lumMod val="50000"/>
                  </a:schemeClr>
                </a:solidFill>
                <a:latin typeface="Arial" pitchFamily="34" charset="0"/>
                <a:cs typeface="Arial" pitchFamily="34" charset="0"/>
              </a:rPr>
              <a:t>The hall model still represents an approximation. Approximations have been made with objects and difficult to mesh (steel) objects are not included. Racks are not included. Whilst we understand that this is unlikely to have a large impact upon the model output it still represents an uncertainty</a:t>
            </a:r>
            <a:r>
              <a:rPr lang="en-GB" dirty="0" smtClean="0">
                <a:solidFill>
                  <a:schemeClr val="accent6">
                    <a:lumMod val="50000"/>
                  </a:schemeClr>
                </a:solidFill>
                <a:latin typeface="Arial" pitchFamily="34" charset="0"/>
                <a:cs typeface="Arial" pitchFamily="34" charset="0"/>
              </a:rPr>
              <a:t>. </a:t>
            </a:r>
          </a:p>
          <a:p>
            <a:pPr marL="342900" indent="-342900">
              <a:buAutoNum type="arabicParenR"/>
            </a:pPr>
            <a:endParaRPr lang="en-GB" dirty="0" smtClean="0">
              <a:solidFill>
                <a:schemeClr val="accent6">
                  <a:lumMod val="50000"/>
                </a:schemeClr>
              </a:solidFill>
              <a:latin typeface="Arial" pitchFamily="34" charset="0"/>
              <a:cs typeface="Arial" pitchFamily="34" charset="0"/>
            </a:endParaRPr>
          </a:p>
          <a:p>
            <a:pPr marL="342900" indent="-342900">
              <a:buAutoNum type="arabicParenR"/>
            </a:pPr>
            <a:r>
              <a:rPr lang="en-GB" dirty="0" smtClean="0">
                <a:solidFill>
                  <a:schemeClr val="accent6">
                    <a:lumMod val="50000"/>
                  </a:schemeClr>
                </a:solidFill>
                <a:latin typeface="Arial" pitchFamily="34" charset="0"/>
                <a:cs typeface="Arial" pitchFamily="34" charset="0"/>
              </a:rPr>
              <a:t>The model has not been benchmarked. By benchmarked this is defined as running the hall model on a second code or having experimental measurements to back up and verify the output</a:t>
            </a:r>
            <a:r>
              <a:rPr lang="en-GB" dirty="0" smtClean="0">
                <a:solidFill>
                  <a:schemeClr val="accent6">
                    <a:lumMod val="50000"/>
                  </a:schemeClr>
                </a:solidFill>
                <a:latin typeface="Arial" pitchFamily="34" charset="0"/>
                <a:cs typeface="Arial" pitchFamily="34" charset="0"/>
              </a:rPr>
              <a:t>. We are confident that the model is representative but it is hard to prove.</a:t>
            </a:r>
          </a:p>
          <a:p>
            <a:pPr marL="342900" indent="-342900">
              <a:buAutoNum type="arabicParenR"/>
            </a:pPr>
            <a:endParaRPr lang="en-GB" dirty="0" smtClean="0">
              <a:solidFill>
                <a:schemeClr val="accent6">
                  <a:lumMod val="50000"/>
                </a:schemeClr>
              </a:solidFill>
              <a:latin typeface="Arial" pitchFamily="34" charset="0"/>
              <a:cs typeface="Arial" pitchFamily="34" charset="0"/>
            </a:endParaRPr>
          </a:p>
          <a:p>
            <a:pPr marL="342900" indent="-342900">
              <a:buAutoNum type="arabicParenR"/>
            </a:pPr>
            <a:r>
              <a:rPr lang="en-GB" dirty="0" smtClean="0">
                <a:solidFill>
                  <a:schemeClr val="accent6">
                    <a:lumMod val="50000"/>
                  </a:schemeClr>
                </a:solidFill>
                <a:latin typeface="Arial" pitchFamily="34" charset="0"/>
                <a:cs typeface="Arial" pitchFamily="34" charset="0"/>
              </a:rPr>
              <a:t>The hall model makes assumptions about the magnetic properties of the steel within the hall. Some simple tests have demonstrated that the hall model output does not appear to be hugely dependent upon the assumed BH curves, but that testing was not comprehensive. </a:t>
            </a:r>
            <a:endParaRPr lang="en-GB" dirty="0">
              <a:solidFill>
                <a:schemeClr val="accent6">
                  <a:lumMod val="50000"/>
                </a:schemeClr>
              </a:solidFill>
              <a:latin typeface="Arial" pitchFamily="34" charset="0"/>
              <a:cs typeface="Arial" pitchFamily="34" charset="0"/>
            </a:endParaRPr>
          </a:p>
          <a:p>
            <a:endParaRPr lang="en-GB" dirty="0"/>
          </a:p>
        </p:txBody>
      </p:sp>
      <p:sp>
        <p:nvSpPr>
          <p:cNvPr id="3" name="Date Placeholder 2"/>
          <p:cNvSpPr>
            <a:spLocks noGrp="1"/>
          </p:cNvSpPr>
          <p:nvPr>
            <p:ph type="dt" sz="half" idx="10"/>
          </p:nvPr>
        </p:nvSpPr>
        <p:spPr/>
        <p:txBody>
          <a:bodyPr/>
          <a:lstStyle/>
          <a:p>
            <a:r>
              <a:rPr lang="en-US" smtClean="0"/>
              <a:t>23rd Sept 2013</a:t>
            </a:r>
            <a:endParaRPr lang="en-GB"/>
          </a:p>
        </p:txBody>
      </p:sp>
      <p:sp>
        <p:nvSpPr>
          <p:cNvPr id="5" name="Slide Number Placeholder 4"/>
          <p:cNvSpPr>
            <a:spLocks noGrp="1"/>
          </p:cNvSpPr>
          <p:nvPr>
            <p:ph type="sldNum" sz="quarter" idx="12"/>
          </p:nvPr>
        </p:nvSpPr>
        <p:spPr/>
        <p:txBody>
          <a:bodyPr/>
          <a:lstStyle/>
          <a:p>
            <a:fld id="{27500508-FA8B-43A2-ADAD-A1DC8EF48486}" type="slidenum">
              <a:rPr lang="en-GB" smtClean="0"/>
              <a:t>31</a:t>
            </a:fld>
            <a:endParaRPr lang="en-GB"/>
          </a:p>
        </p:txBody>
      </p:sp>
    </p:spTree>
    <p:extLst>
      <p:ext uri="{BB962C8B-B14F-4D97-AF65-F5344CB8AC3E}">
        <p14:creationId xmlns:p14="http://schemas.microsoft.com/office/powerpoint/2010/main" val="2159091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Shield </a:t>
            </a:r>
            <a:r>
              <a:rPr lang="en-GB" dirty="0" smtClean="0"/>
              <a:t>Wall Model</a:t>
            </a:r>
            <a:endParaRPr lang="en-GB" dirty="0"/>
          </a:p>
        </p:txBody>
      </p:sp>
      <p:sp>
        <p:nvSpPr>
          <p:cNvPr id="5" name="Slide Number Placeholder 4"/>
          <p:cNvSpPr>
            <a:spLocks noGrp="1"/>
          </p:cNvSpPr>
          <p:nvPr>
            <p:ph type="sldNum" sz="quarter" idx="12"/>
          </p:nvPr>
        </p:nvSpPr>
        <p:spPr/>
        <p:txBody>
          <a:bodyPr/>
          <a:lstStyle/>
          <a:p>
            <a:fld id="{27500508-FA8B-43A2-ADAD-A1DC8EF48486}" type="slidenum">
              <a:rPr lang="en-GB" smtClean="0"/>
              <a:t>32</a:t>
            </a:fld>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80728"/>
            <a:ext cx="3600400" cy="2701798"/>
          </a:xfrm>
          <a:prstGeom prst="rect">
            <a:avLst/>
          </a:prstGeom>
        </p:spPr>
      </p:pic>
      <p:sp>
        <p:nvSpPr>
          <p:cNvPr id="7" name="TextBox 6"/>
          <p:cNvSpPr txBox="1"/>
          <p:nvPr/>
        </p:nvSpPr>
        <p:spPr>
          <a:xfrm>
            <a:off x="755576" y="3812847"/>
            <a:ext cx="7704856" cy="2862322"/>
          </a:xfrm>
          <a:prstGeom prst="rect">
            <a:avLst/>
          </a:prstGeom>
          <a:noFill/>
        </p:spPr>
        <p:txBody>
          <a:bodyPr wrap="square" rtlCol="0">
            <a:spAutoFit/>
          </a:bodyPr>
          <a:lstStyle/>
          <a:p>
            <a:r>
              <a:rPr lang="en-GB" dirty="0" smtClean="0">
                <a:solidFill>
                  <a:schemeClr val="accent6">
                    <a:lumMod val="50000"/>
                  </a:schemeClr>
                </a:solidFill>
                <a:latin typeface="Arial" pitchFamily="34" charset="0"/>
                <a:cs typeface="Arial" pitchFamily="34" charset="0"/>
              </a:rPr>
              <a:t>The </a:t>
            </a:r>
            <a:r>
              <a:rPr lang="en-GB" dirty="0" smtClean="0">
                <a:solidFill>
                  <a:schemeClr val="accent6">
                    <a:lumMod val="50000"/>
                  </a:schemeClr>
                </a:solidFill>
                <a:latin typeface="Arial" pitchFamily="34" charset="0"/>
                <a:cs typeface="Arial" pitchFamily="34" charset="0"/>
              </a:rPr>
              <a:t>North and South Shield Walls </a:t>
            </a:r>
            <a:r>
              <a:rPr lang="en-GB" dirty="0" smtClean="0">
                <a:solidFill>
                  <a:schemeClr val="accent6">
                    <a:lumMod val="50000"/>
                  </a:schemeClr>
                </a:solidFill>
                <a:latin typeface="Arial" pitchFamily="34" charset="0"/>
                <a:cs typeface="Arial" pitchFamily="34" charset="0"/>
              </a:rPr>
              <a:t>are modelled as a dual skinned homogenous sheets of </a:t>
            </a:r>
            <a:r>
              <a:rPr lang="en-GB" dirty="0" err="1" smtClean="0">
                <a:solidFill>
                  <a:schemeClr val="accent6">
                    <a:lumMod val="50000"/>
                  </a:schemeClr>
                </a:solidFill>
                <a:latin typeface="Arial" pitchFamily="34" charset="0"/>
                <a:cs typeface="Arial" pitchFamily="34" charset="0"/>
              </a:rPr>
              <a:t>tenten</a:t>
            </a:r>
            <a:r>
              <a:rPr lang="en-GB" dirty="0" smtClean="0">
                <a:solidFill>
                  <a:schemeClr val="accent6">
                    <a:lumMod val="50000"/>
                  </a:schemeClr>
                </a:solidFill>
                <a:latin typeface="Arial" pitchFamily="34" charset="0"/>
                <a:cs typeface="Arial" pitchFamily="34" charset="0"/>
              </a:rPr>
              <a:t> steel. In reality they are built of a plate structure bolted to a steel framework with significant gaps between </a:t>
            </a:r>
            <a:r>
              <a:rPr lang="en-GB" dirty="0" smtClean="0">
                <a:solidFill>
                  <a:schemeClr val="accent6">
                    <a:lumMod val="50000"/>
                  </a:schemeClr>
                </a:solidFill>
                <a:latin typeface="Arial" pitchFamily="34" charset="0"/>
                <a:cs typeface="Arial" pitchFamily="34" charset="0"/>
              </a:rPr>
              <a:t>the plates. These gaps are of concern as they may reduce the effectiveness of the shield wall.</a:t>
            </a:r>
          </a:p>
          <a:p>
            <a:endParaRPr lang="en-GB" dirty="0">
              <a:solidFill>
                <a:schemeClr val="accent6">
                  <a:lumMod val="50000"/>
                </a:schemeClr>
              </a:solidFill>
              <a:latin typeface="Arial" pitchFamily="34" charset="0"/>
              <a:cs typeface="Arial" pitchFamily="34" charset="0"/>
            </a:endParaRPr>
          </a:p>
          <a:p>
            <a:r>
              <a:rPr lang="en-GB" dirty="0" smtClean="0">
                <a:solidFill>
                  <a:schemeClr val="accent6">
                    <a:lumMod val="50000"/>
                  </a:schemeClr>
                </a:solidFill>
                <a:latin typeface="Arial" pitchFamily="34" charset="0"/>
                <a:cs typeface="Arial" pitchFamily="34" charset="0"/>
              </a:rPr>
              <a:t>To try and understand the effect of these gaps a model was built that modelled a more realistic section of a shield wall. I’m not going to include a lot of details here about the model because of time but this material is available on the magnetics website</a:t>
            </a:r>
            <a:r>
              <a:rPr lang="en-GB" dirty="0" smtClean="0">
                <a:solidFill>
                  <a:schemeClr val="accent6">
                    <a:lumMod val="50000"/>
                  </a:schemeClr>
                </a:solidFill>
                <a:latin typeface="Arial" pitchFamily="34" charset="0"/>
                <a:cs typeface="Arial" pitchFamily="34" charset="0"/>
              </a:rPr>
              <a:t>.</a:t>
            </a:r>
            <a:endParaRPr lang="en-GB" dirty="0" smtClean="0">
              <a:solidFill>
                <a:schemeClr val="accent6">
                  <a:lumMod val="50000"/>
                </a:schemeClr>
              </a:solidFill>
              <a:latin typeface="Arial" pitchFamily="34" charset="0"/>
              <a:cs typeface="Arial"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6340" y="980728"/>
            <a:ext cx="4255467" cy="2703600"/>
          </a:xfrm>
          <a:prstGeom prst="rect">
            <a:avLst/>
          </a:prstGeom>
        </p:spPr>
      </p:pic>
    </p:spTree>
    <p:extLst>
      <p:ext uri="{BB962C8B-B14F-4D97-AF65-F5344CB8AC3E}">
        <p14:creationId xmlns:p14="http://schemas.microsoft.com/office/powerpoint/2010/main" val="2624031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Shield </a:t>
            </a:r>
            <a:r>
              <a:rPr lang="en-GB" dirty="0" smtClean="0"/>
              <a:t>Wall Model</a:t>
            </a:r>
            <a:endParaRPr lang="en-GB" dirty="0"/>
          </a:p>
        </p:txBody>
      </p:sp>
      <p:sp>
        <p:nvSpPr>
          <p:cNvPr id="3" name="Date Placeholder 2"/>
          <p:cNvSpPr>
            <a:spLocks noGrp="1"/>
          </p:cNvSpPr>
          <p:nvPr>
            <p:ph type="dt" sz="half" idx="10"/>
          </p:nvPr>
        </p:nvSpPr>
        <p:spPr/>
        <p:txBody>
          <a:bodyPr/>
          <a:lstStyle/>
          <a:p>
            <a:r>
              <a:rPr lang="en-US" smtClean="0"/>
              <a:t>23rd Sept 2013</a:t>
            </a:r>
            <a:endParaRPr lang="en-GB"/>
          </a:p>
        </p:txBody>
      </p:sp>
      <p:sp>
        <p:nvSpPr>
          <p:cNvPr id="5" name="Slide Number Placeholder 4"/>
          <p:cNvSpPr>
            <a:spLocks noGrp="1"/>
          </p:cNvSpPr>
          <p:nvPr>
            <p:ph type="sldNum" sz="quarter" idx="12"/>
          </p:nvPr>
        </p:nvSpPr>
        <p:spPr/>
        <p:txBody>
          <a:bodyPr/>
          <a:lstStyle/>
          <a:p>
            <a:fld id="{27500508-FA8B-43A2-ADAD-A1DC8EF48486}" type="slidenum">
              <a:rPr lang="en-GB" smtClean="0"/>
              <a:t>33</a:t>
            </a:fld>
            <a:endParaRPr lang="en-GB"/>
          </a:p>
        </p:txBody>
      </p:sp>
      <p:sp>
        <p:nvSpPr>
          <p:cNvPr id="7" name="TextBox 6"/>
          <p:cNvSpPr txBox="1"/>
          <p:nvPr/>
        </p:nvSpPr>
        <p:spPr>
          <a:xfrm>
            <a:off x="323528" y="908720"/>
            <a:ext cx="8568952" cy="5586145"/>
          </a:xfrm>
          <a:prstGeom prst="rect">
            <a:avLst/>
          </a:prstGeom>
          <a:noFill/>
        </p:spPr>
        <p:txBody>
          <a:bodyPr wrap="square" rtlCol="0">
            <a:spAutoFit/>
          </a:bodyPr>
          <a:lstStyle/>
          <a:p>
            <a:r>
              <a:rPr lang="en-GB" sz="1700" dirty="0" smtClean="0">
                <a:solidFill>
                  <a:schemeClr val="accent6">
                    <a:lumMod val="50000"/>
                  </a:schemeClr>
                </a:solidFill>
                <a:latin typeface="Arial" pitchFamily="34" charset="0"/>
                <a:cs typeface="Arial" pitchFamily="34" charset="0"/>
              </a:rPr>
              <a:t>The ‘realistic’ models are large, complex, they are not 100% representative but are a much better approximation to a real shield wall. This is to some extent still work in progress as I’m still trying to run a few some more models and get some better data on this. </a:t>
            </a:r>
            <a:endParaRPr lang="en-GB" sz="1700" dirty="0">
              <a:solidFill>
                <a:schemeClr val="accent6">
                  <a:lumMod val="50000"/>
                </a:schemeClr>
              </a:solidFill>
              <a:latin typeface="Arial" pitchFamily="34" charset="0"/>
              <a:cs typeface="Arial" pitchFamily="34" charset="0"/>
            </a:endParaRPr>
          </a:p>
          <a:p>
            <a:endParaRPr lang="en-GB" sz="1700" dirty="0" smtClean="0">
              <a:solidFill>
                <a:schemeClr val="accent6">
                  <a:lumMod val="50000"/>
                </a:schemeClr>
              </a:solidFill>
              <a:latin typeface="Arial" pitchFamily="34" charset="0"/>
              <a:cs typeface="Arial" pitchFamily="34" charset="0"/>
            </a:endParaRPr>
          </a:p>
          <a:p>
            <a:r>
              <a:rPr lang="en-GB" sz="1700" dirty="0" smtClean="0">
                <a:solidFill>
                  <a:schemeClr val="accent6">
                    <a:lumMod val="50000"/>
                  </a:schemeClr>
                </a:solidFill>
                <a:latin typeface="Arial" pitchFamily="34" charset="0"/>
                <a:cs typeface="Arial" pitchFamily="34" charset="0"/>
              </a:rPr>
              <a:t>The plot on the next page shows the predicted field 250mm behind the shield wall in one of these models compared with the predicted field 250mm behind the South Shield Wall in model 91. </a:t>
            </a:r>
          </a:p>
          <a:p>
            <a:endParaRPr lang="en-GB" sz="1700" dirty="0" smtClean="0">
              <a:solidFill>
                <a:schemeClr val="accent6">
                  <a:lumMod val="50000"/>
                </a:schemeClr>
              </a:solidFill>
              <a:latin typeface="Arial" pitchFamily="34" charset="0"/>
              <a:cs typeface="Arial" pitchFamily="34" charset="0"/>
            </a:endParaRPr>
          </a:p>
          <a:p>
            <a:r>
              <a:rPr lang="en-GB" sz="1700" dirty="0" smtClean="0">
                <a:solidFill>
                  <a:schemeClr val="accent6">
                    <a:lumMod val="50000"/>
                  </a:schemeClr>
                </a:solidFill>
                <a:latin typeface="Arial" pitchFamily="34" charset="0"/>
                <a:cs typeface="Arial" pitchFamily="34" charset="0"/>
              </a:rPr>
              <a:t>There is a small discrepancy between the shield location in these models in the x-direction</a:t>
            </a:r>
          </a:p>
          <a:p>
            <a:r>
              <a:rPr lang="en-GB" sz="1700" dirty="0" smtClean="0">
                <a:solidFill>
                  <a:schemeClr val="accent6">
                    <a:lumMod val="50000"/>
                  </a:schemeClr>
                </a:solidFill>
                <a:latin typeface="Arial" pitchFamily="34" charset="0"/>
                <a:cs typeface="Arial" pitchFamily="34" charset="0"/>
              </a:rPr>
              <a:t> </a:t>
            </a:r>
          </a:p>
          <a:p>
            <a:r>
              <a:rPr lang="en-GB" sz="1700" dirty="0" smtClean="0">
                <a:solidFill>
                  <a:schemeClr val="accent6">
                    <a:lumMod val="50000"/>
                  </a:schemeClr>
                </a:solidFill>
                <a:latin typeface="Arial" pitchFamily="34" charset="0"/>
                <a:cs typeface="Arial" pitchFamily="34" charset="0"/>
              </a:rPr>
              <a:t>The shield wall model is ~50% smaller than the real wall (But it can’t be made any bigger due to computer memory constraints)</a:t>
            </a:r>
          </a:p>
          <a:p>
            <a:endParaRPr lang="en-GB" sz="1700" dirty="0">
              <a:solidFill>
                <a:schemeClr val="accent6">
                  <a:lumMod val="50000"/>
                </a:schemeClr>
              </a:solidFill>
              <a:latin typeface="Arial" pitchFamily="34" charset="0"/>
              <a:cs typeface="Arial" pitchFamily="34" charset="0"/>
            </a:endParaRPr>
          </a:p>
          <a:p>
            <a:r>
              <a:rPr lang="en-GB" sz="1700" dirty="0" smtClean="0">
                <a:solidFill>
                  <a:schemeClr val="accent6">
                    <a:lumMod val="50000"/>
                  </a:schemeClr>
                </a:solidFill>
                <a:latin typeface="Arial" pitchFamily="34" charset="0"/>
                <a:cs typeface="Arial" pitchFamily="34" charset="0"/>
              </a:rPr>
              <a:t>Note that this plot  likely demonstrates a worse case scenario as it makes some pessimistic assumptions about the shield wall. It appears that the amount of field leakage is sensitive to the presumed gap between the I-beams and the steel plates (modelled from 0 to 1mm). However It is clear that there is not a ‘good’ magnetic connection between the plates and the I beams in the MICE hall. I think it would take a measurement to resolve this, something that I don't believe we can do easily.</a:t>
            </a:r>
            <a:endParaRPr lang="en-GB" sz="1700"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364295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23rd Sept 2013</a:t>
            </a:r>
            <a:endParaRPr lang="en-GB"/>
          </a:p>
        </p:txBody>
      </p:sp>
      <p:sp>
        <p:nvSpPr>
          <p:cNvPr id="5" name="Slide Number Placeholder 4"/>
          <p:cNvSpPr>
            <a:spLocks noGrp="1"/>
          </p:cNvSpPr>
          <p:nvPr>
            <p:ph type="sldNum" sz="quarter" idx="12"/>
          </p:nvPr>
        </p:nvSpPr>
        <p:spPr/>
        <p:txBody>
          <a:bodyPr/>
          <a:lstStyle/>
          <a:p>
            <a:fld id="{27500508-FA8B-43A2-ADAD-A1DC8EF48486}" type="slidenum">
              <a:rPr lang="en-GB" smtClean="0"/>
              <a:t>34</a:t>
            </a:fld>
            <a:endParaRPr lang="en-GB"/>
          </a:p>
        </p:txBody>
      </p:sp>
      <p:sp>
        <p:nvSpPr>
          <p:cNvPr id="7" name="TextBox 6"/>
          <p:cNvSpPr txBox="1"/>
          <p:nvPr/>
        </p:nvSpPr>
        <p:spPr>
          <a:xfrm>
            <a:off x="539552" y="1052736"/>
            <a:ext cx="7704856" cy="1754326"/>
          </a:xfrm>
          <a:prstGeom prst="rect">
            <a:avLst/>
          </a:prstGeom>
          <a:noFill/>
        </p:spPr>
        <p:txBody>
          <a:bodyPr wrap="square" rtlCol="0">
            <a:spAutoFit/>
          </a:bodyPr>
          <a:lstStyle/>
          <a:p>
            <a:r>
              <a:rPr lang="en-GB" dirty="0" smtClean="0"/>
              <a:t>To try and understand this a model was built that just modelled a more realistic section of a shield wall. I’m not going to include a lot of details here about the model because of time but this material is available on the magnetics website.</a:t>
            </a:r>
          </a:p>
          <a:p>
            <a:endParaRPr lang="en-GB" dirty="0"/>
          </a:p>
          <a:p>
            <a:r>
              <a:rPr lang="en-GB" dirty="0" smtClean="0"/>
              <a:t>The ‘realistic’ models are large and complex but are still an approximation of a real shield wall.</a:t>
            </a:r>
            <a:endParaRPr lang="en-GB"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013"/>
            <a:ext cx="9144000" cy="4561123"/>
          </a:xfrm>
          <a:prstGeom prst="rect">
            <a:avLst/>
          </a:prstGeom>
        </p:spPr>
      </p:pic>
      <p:sp>
        <p:nvSpPr>
          <p:cNvPr id="11" name="TextBox 10"/>
          <p:cNvSpPr txBox="1"/>
          <p:nvPr/>
        </p:nvSpPr>
        <p:spPr>
          <a:xfrm>
            <a:off x="467544" y="4797152"/>
            <a:ext cx="8352928" cy="1569660"/>
          </a:xfrm>
          <a:prstGeom prst="rect">
            <a:avLst/>
          </a:prstGeom>
          <a:noFill/>
        </p:spPr>
        <p:txBody>
          <a:bodyPr wrap="square" rtlCol="0">
            <a:spAutoFit/>
          </a:bodyPr>
          <a:lstStyle/>
          <a:p>
            <a:r>
              <a:rPr lang="en-GB" sz="1600" dirty="0" smtClean="0">
                <a:solidFill>
                  <a:schemeClr val="accent6">
                    <a:lumMod val="50000"/>
                  </a:schemeClr>
                </a:solidFill>
                <a:latin typeface="Arial" pitchFamily="34" charset="0"/>
                <a:cs typeface="Arial" pitchFamily="34" charset="0"/>
              </a:rPr>
              <a:t>Green line – predicted field 250 mm behind South Shield Wall in model 91</a:t>
            </a:r>
          </a:p>
          <a:p>
            <a:r>
              <a:rPr lang="en-GB" sz="1600" dirty="0" smtClean="0">
                <a:solidFill>
                  <a:schemeClr val="accent6">
                    <a:lumMod val="50000"/>
                  </a:schemeClr>
                </a:solidFill>
                <a:latin typeface="Arial" pitchFamily="34" charset="0"/>
                <a:cs typeface="Arial" pitchFamily="34" charset="0"/>
              </a:rPr>
              <a:t>Blue line – predicted field behind the shield wall model with a 1mm plate gap between plates and I beams (which is a worse case)</a:t>
            </a:r>
          </a:p>
          <a:p>
            <a:endParaRPr lang="en-GB" sz="1600" dirty="0">
              <a:solidFill>
                <a:schemeClr val="accent6">
                  <a:lumMod val="50000"/>
                </a:schemeClr>
              </a:solidFill>
              <a:latin typeface="Arial" pitchFamily="34" charset="0"/>
              <a:cs typeface="Arial" pitchFamily="34" charset="0"/>
            </a:endParaRPr>
          </a:p>
          <a:p>
            <a:r>
              <a:rPr lang="en-GB" sz="1600" dirty="0" smtClean="0">
                <a:solidFill>
                  <a:schemeClr val="accent6">
                    <a:lumMod val="50000"/>
                  </a:schemeClr>
                </a:solidFill>
                <a:latin typeface="Arial" pitchFamily="34" charset="0"/>
                <a:cs typeface="Arial" pitchFamily="34" charset="0"/>
              </a:rPr>
              <a:t>There is a small discrepancy in the distance of the shield wall from the beam-line  between these models (3861 mm </a:t>
            </a:r>
            <a:r>
              <a:rPr lang="en-GB" sz="1600" dirty="0" err="1" smtClean="0">
                <a:solidFill>
                  <a:schemeClr val="accent6">
                    <a:lumMod val="50000"/>
                  </a:schemeClr>
                </a:solidFill>
                <a:latin typeface="Arial" pitchFamily="34" charset="0"/>
                <a:cs typeface="Arial" pitchFamily="34" charset="0"/>
              </a:rPr>
              <a:t>vs</a:t>
            </a:r>
            <a:r>
              <a:rPr lang="en-GB" sz="1600" dirty="0" smtClean="0">
                <a:solidFill>
                  <a:schemeClr val="accent6">
                    <a:lumMod val="50000"/>
                  </a:schemeClr>
                </a:solidFill>
                <a:latin typeface="Arial" pitchFamily="34" charset="0"/>
                <a:cs typeface="Arial" pitchFamily="34" charset="0"/>
              </a:rPr>
              <a:t> 3977 mm)</a:t>
            </a:r>
            <a:endParaRPr lang="en-GB" sz="1600"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083868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Sub Station </a:t>
            </a:r>
            <a:r>
              <a:rPr lang="en-GB" dirty="0" smtClean="0"/>
              <a:t>Model</a:t>
            </a:r>
            <a:endParaRPr lang="en-GB" dirty="0"/>
          </a:p>
        </p:txBody>
      </p:sp>
      <p:sp>
        <p:nvSpPr>
          <p:cNvPr id="3" name="Date Placeholder 2"/>
          <p:cNvSpPr>
            <a:spLocks noGrp="1"/>
          </p:cNvSpPr>
          <p:nvPr>
            <p:ph type="dt" sz="half" idx="10"/>
          </p:nvPr>
        </p:nvSpPr>
        <p:spPr/>
        <p:txBody>
          <a:bodyPr/>
          <a:lstStyle/>
          <a:p>
            <a:r>
              <a:rPr lang="en-US" smtClean="0"/>
              <a:t>23rd Sept 2013</a:t>
            </a:r>
            <a:endParaRPr lang="en-GB"/>
          </a:p>
        </p:txBody>
      </p:sp>
      <p:sp>
        <p:nvSpPr>
          <p:cNvPr id="5" name="Slide Number Placeholder 4"/>
          <p:cNvSpPr>
            <a:spLocks noGrp="1"/>
          </p:cNvSpPr>
          <p:nvPr>
            <p:ph type="sldNum" sz="quarter" idx="12"/>
          </p:nvPr>
        </p:nvSpPr>
        <p:spPr/>
        <p:txBody>
          <a:bodyPr/>
          <a:lstStyle/>
          <a:p>
            <a:fld id="{27500508-FA8B-43A2-ADAD-A1DC8EF48486}" type="slidenum">
              <a:rPr lang="en-GB" smtClean="0"/>
              <a:t>35</a:t>
            </a:fld>
            <a:endParaRPr lang="en-GB"/>
          </a:p>
        </p:txBody>
      </p:sp>
      <p:sp>
        <p:nvSpPr>
          <p:cNvPr id="6" name="TextBox 5"/>
          <p:cNvSpPr txBox="1"/>
          <p:nvPr/>
        </p:nvSpPr>
        <p:spPr>
          <a:xfrm>
            <a:off x="579271" y="1052736"/>
            <a:ext cx="7920880" cy="1477328"/>
          </a:xfrm>
          <a:prstGeom prst="rect">
            <a:avLst/>
          </a:prstGeom>
          <a:noFill/>
        </p:spPr>
        <p:txBody>
          <a:bodyPr wrap="square" rtlCol="0">
            <a:spAutoFit/>
          </a:bodyPr>
          <a:lstStyle/>
          <a:p>
            <a:r>
              <a:rPr lang="en-GB" dirty="0" smtClean="0">
                <a:solidFill>
                  <a:schemeClr val="accent6">
                    <a:lumMod val="50000"/>
                  </a:schemeClr>
                </a:solidFill>
                <a:latin typeface="Arial" pitchFamily="34" charset="0"/>
                <a:cs typeface="Arial" pitchFamily="34" charset="0"/>
              </a:rPr>
              <a:t>We added a shell of the substation (</a:t>
            </a:r>
            <a:r>
              <a:rPr lang="en-GB" dirty="0" smtClean="0">
                <a:solidFill>
                  <a:schemeClr val="accent6">
                    <a:lumMod val="50000"/>
                  </a:schemeClr>
                </a:solidFill>
                <a:latin typeface="Arial" pitchFamily="34" charset="0"/>
                <a:cs typeface="Arial" pitchFamily="34" charset="0"/>
              </a:rPr>
              <a:t>5300kg </a:t>
            </a:r>
            <a:r>
              <a:rPr lang="en-GB" dirty="0" smtClean="0">
                <a:solidFill>
                  <a:schemeClr val="accent6">
                    <a:lumMod val="50000"/>
                  </a:schemeClr>
                </a:solidFill>
                <a:latin typeface="Arial" pitchFamily="34" charset="0"/>
                <a:cs typeface="Arial" pitchFamily="34" charset="0"/>
              </a:rPr>
              <a:t>steel) to model 91 to ascertain whether this would have an effect on the field in the location of the substation.  Very minor changes to the field </a:t>
            </a:r>
            <a:r>
              <a:rPr lang="en-GB" dirty="0" smtClean="0">
                <a:solidFill>
                  <a:schemeClr val="accent6">
                    <a:lumMod val="50000"/>
                  </a:schemeClr>
                </a:solidFill>
                <a:latin typeface="Arial" pitchFamily="34" charset="0"/>
                <a:cs typeface="Arial" pitchFamily="34" charset="0"/>
              </a:rPr>
              <a:t>distribution are predicted. </a:t>
            </a:r>
            <a:r>
              <a:rPr lang="en-GB" dirty="0" smtClean="0">
                <a:solidFill>
                  <a:schemeClr val="accent6">
                    <a:lumMod val="50000"/>
                  </a:schemeClr>
                </a:solidFill>
                <a:latin typeface="Arial" pitchFamily="34" charset="0"/>
                <a:cs typeface="Arial" pitchFamily="34" charset="0"/>
              </a:rPr>
              <a:t>The magnitude of the field in the region of the sub-station doesn’t look worrying</a:t>
            </a:r>
            <a:r>
              <a:rPr lang="en-GB" dirty="0" smtClean="0">
                <a:solidFill>
                  <a:schemeClr val="accent6">
                    <a:lumMod val="50000"/>
                  </a:schemeClr>
                </a:solidFill>
                <a:latin typeface="Arial" pitchFamily="34" charset="0"/>
                <a:cs typeface="Arial" pitchFamily="34" charset="0"/>
              </a:rPr>
              <a:t>.</a:t>
            </a:r>
            <a:endParaRPr lang="en-GB" dirty="0" smtClean="0">
              <a:solidFill>
                <a:schemeClr val="accent6">
                  <a:lumMod val="50000"/>
                </a:schemeClr>
              </a:solidFill>
              <a:latin typeface="Arial" pitchFamily="34" charset="0"/>
              <a:cs typeface="Arial" pitchFamily="34" charset="0"/>
            </a:endParaRPr>
          </a:p>
          <a:p>
            <a:r>
              <a:rPr lang="en-GB" dirty="0">
                <a:solidFill>
                  <a:schemeClr val="accent6">
                    <a:lumMod val="50000"/>
                  </a:schemeClr>
                </a:solidFill>
                <a:latin typeface="Arial" pitchFamily="34" charset="0"/>
                <a:cs typeface="Arial" pitchFamily="34" charset="0"/>
              </a:rPr>
              <a:t>T</a:t>
            </a:r>
            <a:r>
              <a:rPr lang="en-GB" dirty="0" smtClean="0">
                <a:solidFill>
                  <a:schemeClr val="accent6">
                    <a:lumMod val="50000"/>
                  </a:schemeClr>
                </a:solidFill>
                <a:latin typeface="Arial" pitchFamily="34" charset="0"/>
                <a:cs typeface="Arial" pitchFamily="34" charset="0"/>
              </a:rPr>
              <a:t>his </a:t>
            </a:r>
            <a:r>
              <a:rPr lang="en-GB" dirty="0" smtClean="0">
                <a:solidFill>
                  <a:schemeClr val="accent6">
                    <a:lumMod val="50000"/>
                  </a:schemeClr>
                </a:solidFill>
                <a:latin typeface="Arial" pitchFamily="34" charset="0"/>
                <a:cs typeface="Arial" pitchFamily="34" charset="0"/>
              </a:rPr>
              <a:t>exercise </a:t>
            </a:r>
            <a:r>
              <a:rPr lang="en-GB" dirty="0" smtClean="0">
                <a:solidFill>
                  <a:schemeClr val="accent6">
                    <a:lumMod val="50000"/>
                  </a:schemeClr>
                </a:solidFill>
                <a:latin typeface="Arial" pitchFamily="34" charset="0"/>
                <a:cs typeface="Arial" pitchFamily="34" charset="0"/>
              </a:rPr>
              <a:t>needs repeating for </a:t>
            </a:r>
            <a:r>
              <a:rPr lang="en-GB" dirty="0" smtClean="0">
                <a:solidFill>
                  <a:schemeClr val="accent6">
                    <a:lumMod val="50000"/>
                  </a:schemeClr>
                </a:solidFill>
                <a:latin typeface="Arial" pitchFamily="34" charset="0"/>
                <a:cs typeface="Arial" pitchFamily="34" charset="0"/>
              </a:rPr>
              <a:t>step </a:t>
            </a:r>
            <a:r>
              <a:rPr lang="en-GB" dirty="0" smtClean="0">
                <a:solidFill>
                  <a:schemeClr val="accent6">
                    <a:lumMod val="50000"/>
                  </a:schemeClr>
                </a:solidFill>
                <a:latin typeface="Arial" pitchFamily="34" charset="0"/>
                <a:cs typeface="Arial" pitchFamily="34" charset="0"/>
              </a:rPr>
              <a:t>VI</a:t>
            </a:r>
            <a:r>
              <a:rPr lang="en-GB" dirty="0">
                <a:solidFill>
                  <a:schemeClr val="accent6">
                    <a:lumMod val="50000"/>
                  </a:schemeClr>
                </a:solidFill>
                <a:latin typeface="Arial" pitchFamily="34" charset="0"/>
                <a:cs typeface="Arial" pitchFamily="34" charset="0"/>
              </a:rPr>
              <a:t>.</a:t>
            </a:r>
            <a:endParaRPr lang="en-GB" dirty="0">
              <a:solidFill>
                <a:schemeClr val="accent6">
                  <a:lumMod val="50000"/>
                </a:schemeClr>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346" y="2996952"/>
            <a:ext cx="3840000" cy="2880000"/>
          </a:xfrm>
          <a:prstGeom prst="rect">
            <a:avLst/>
          </a:prstGeom>
        </p:spPr>
      </p:pic>
      <p:sp>
        <p:nvSpPr>
          <p:cNvPr id="7" name="TextBox 6"/>
          <p:cNvSpPr txBox="1"/>
          <p:nvPr/>
        </p:nvSpPr>
        <p:spPr>
          <a:xfrm>
            <a:off x="4932041" y="2708920"/>
            <a:ext cx="3704696" cy="3693319"/>
          </a:xfrm>
          <a:prstGeom prst="rect">
            <a:avLst/>
          </a:prstGeom>
          <a:noFill/>
        </p:spPr>
        <p:txBody>
          <a:bodyPr wrap="square" rtlCol="0">
            <a:spAutoFit/>
          </a:bodyPr>
          <a:lstStyle/>
          <a:p>
            <a:r>
              <a:rPr lang="en-GB" dirty="0">
                <a:solidFill>
                  <a:schemeClr val="accent6">
                    <a:lumMod val="50000"/>
                  </a:schemeClr>
                </a:solidFill>
                <a:latin typeface="Arial" pitchFamily="34" charset="0"/>
                <a:cs typeface="Arial" pitchFamily="34" charset="0"/>
              </a:rPr>
              <a:t>I also run some sub-models to ascertain the likely effect of placing holes in the skin of the substation to see what the field would be at the location of the surface mounted instrumentation. The results were encouraging, the instrumentation shouldn’t see much more than background field, although there is a slight dependency upon the field direction. </a:t>
            </a:r>
          </a:p>
          <a:p>
            <a:endParaRPr lang="en-GB" dirty="0"/>
          </a:p>
        </p:txBody>
      </p:sp>
    </p:spTree>
    <p:extLst>
      <p:ext uri="{BB962C8B-B14F-4D97-AF65-F5344CB8AC3E}">
        <p14:creationId xmlns:p14="http://schemas.microsoft.com/office/powerpoint/2010/main" val="42512155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hep.shef.ac.uk/research/mice/opera_models/autogen_plots/hall_model/NODAL_INTEGRAL_model_113/Hall/Bmod_Plots/XZ_plane/y_0/Bmod_0_500_uT_XZplane_y_0_Structures_Off.png"/>
          <p:cNvPicPr>
            <a:picLocks noChangeAspect="1" noChangeArrowheads="1"/>
          </p:cNvPicPr>
          <p:nvPr/>
        </p:nvPicPr>
        <p:blipFill rotWithShape="1">
          <a:blip r:embed="rId2">
            <a:extLst>
              <a:ext uri="{28A0092B-C50C-407E-A947-70E740481C1C}">
                <a14:useLocalDpi xmlns:a14="http://schemas.microsoft.com/office/drawing/2010/main" val="0"/>
              </a:ext>
            </a:extLst>
          </a:blip>
          <a:srcRect t="4752"/>
          <a:stretch/>
        </p:blipFill>
        <p:spPr bwMode="auto">
          <a:xfrm>
            <a:off x="35496" y="129515"/>
            <a:ext cx="9000000" cy="35635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hep.shef.ac.uk/research/mice/opera_models/autogen_plots/hall_model/NODAL_INTEGRAL_model_91/Hall/Bmod_Plots/XZ_plane/y_0/Bmod_0_500_uT_XZplane_y_0_Structures_Off.png"/>
          <p:cNvPicPr>
            <a:picLocks noChangeAspect="1" noChangeArrowheads="1"/>
          </p:cNvPicPr>
          <p:nvPr/>
        </p:nvPicPr>
        <p:blipFill rotWithShape="1">
          <a:blip r:embed="rId3">
            <a:extLst>
              <a:ext uri="{28A0092B-C50C-407E-A947-70E740481C1C}">
                <a14:useLocalDpi xmlns:a14="http://schemas.microsoft.com/office/drawing/2010/main" val="0"/>
              </a:ext>
            </a:extLst>
          </a:blip>
          <a:srcRect t="4496"/>
          <a:stretch/>
        </p:blipFill>
        <p:spPr bwMode="auto">
          <a:xfrm>
            <a:off x="35496" y="3385751"/>
            <a:ext cx="9000000" cy="3460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9592" y="260648"/>
            <a:ext cx="3024336" cy="584775"/>
          </a:xfrm>
          <a:prstGeom prst="rect">
            <a:avLst/>
          </a:prstGeom>
          <a:noFill/>
        </p:spPr>
        <p:txBody>
          <a:bodyPr wrap="square" rtlCol="0">
            <a:spAutoFit/>
          </a:bodyPr>
          <a:lstStyle/>
          <a:p>
            <a:r>
              <a:rPr lang="en-GB" sz="1600" dirty="0" smtClean="0">
                <a:solidFill>
                  <a:schemeClr val="accent6">
                    <a:lumMod val="50000"/>
                  </a:schemeClr>
                </a:solidFill>
                <a:latin typeface="Arial" panose="020B0604020202020204" pitchFamily="34" charset="0"/>
                <a:cs typeface="Arial" panose="020B0604020202020204" pitchFamily="34" charset="0"/>
              </a:rPr>
              <a:t>MODEL 113 </a:t>
            </a:r>
            <a:endParaRPr lang="en-GB" sz="1600" dirty="0" smtClean="0">
              <a:solidFill>
                <a:schemeClr val="accent6">
                  <a:lumMod val="50000"/>
                </a:schemeClr>
              </a:solidFill>
              <a:latin typeface="Arial" panose="020B0604020202020204" pitchFamily="34" charset="0"/>
              <a:cs typeface="Arial" panose="020B0604020202020204" pitchFamily="34" charset="0"/>
            </a:endParaRPr>
          </a:p>
          <a:p>
            <a:r>
              <a:rPr lang="en-GB" sz="1600" dirty="0" smtClean="0">
                <a:solidFill>
                  <a:schemeClr val="accent6">
                    <a:lumMod val="50000"/>
                  </a:schemeClr>
                </a:solidFill>
                <a:latin typeface="Arial" panose="020B0604020202020204" pitchFamily="34" charset="0"/>
                <a:cs typeface="Arial" panose="020B0604020202020204" pitchFamily="34" charset="0"/>
              </a:rPr>
              <a:t>5 </a:t>
            </a:r>
            <a:r>
              <a:rPr lang="en-GB" sz="1600" dirty="0" smtClean="0">
                <a:solidFill>
                  <a:schemeClr val="accent6">
                    <a:lumMod val="50000"/>
                  </a:schemeClr>
                </a:solidFill>
                <a:latin typeface="Arial" panose="020B0604020202020204" pitchFamily="34" charset="0"/>
                <a:cs typeface="Arial" panose="020B0604020202020204" pitchFamily="34" charset="0"/>
              </a:rPr>
              <a:t>gauss </a:t>
            </a:r>
            <a:r>
              <a:rPr lang="en-GB" sz="1600" dirty="0" smtClean="0">
                <a:solidFill>
                  <a:schemeClr val="accent6">
                    <a:lumMod val="50000"/>
                  </a:schemeClr>
                </a:solidFill>
                <a:latin typeface="Arial" panose="020B0604020202020204" pitchFamily="34" charset="0"/>
                <a:cs typeface="Arial" panose="020B0604020202020204" pitchFamily="34" charset="0"/>
              </a:rPr>
              <a:t>scale @ y=0</a:t>
            </a:r>
            <a:endParaRPr lang="en-GB" sz="1600" dirty="0" smtClean="0">
              <a:solidFill>
                <a:schemeClr val="accent6">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899592" y="3501008"/>
            <a:ext cx="3240360" cy="584775"/>
          </a:xfrm>
          <a:prstGeom prst="rect">
            <a:avLst/>
          </a:prstGeom>
          <a:noFill/>
        </p:spPr>
        <p:txBody>
          <a:bodyPr wrap="square" rtlCol="0">
            <a:spAutoFit/>
          </a:bodyPr>
          <a:lstStyle/>
          <a:p>
            <a:r>
              <a:rPr lang="en-GB" sz="1600" dirty="0" smtClean="0">
                <a:solidFill>
                  <a:schemeClr val="accent6">
                    <a:lumMod val="50000"/>
                  </a:schemeClr>
                </a:solidFill>
                <a:latin typeface="Arial" panose="020B0604020202020204" pitchFamily="34" charset="0"/>
                <a:cs typeface="Arial" panose="020B0604020202020204" pitchFamily="34" charset="0"/>
              </a:rPr>
              <a:t>For Comparison:</a:t>
            </a:r>
          </a:p>
          <a:p>
            <a:r>
              <a:rPr lang="en-GB" sz="1600" dirty="0" smtClean="0">
                <a:solidFill>
                  <a:schemeClr val="accent6">
                    <a:lumMod val="50000"/>
                  </a:schemeClr>
                </a:solidFill>
                <a:latin typeface="Arial" panose="020B0604020202020204" pitchFamily="34" charset="0"/>
                <a:cs typeface="Arial" panose="020B0604020202020204" pitchFamily="34" charset="0"/>
              </a:rPr>
              <a:t>MODEL 91 – 5 gauss scale</a:t>
            </a:r>
            <a:endParaRPr lang="en-GB" sz="1600" dirty="0">
              <a:solidFill>
                <a:schemeClr val="accent6">
                  <a:lumMod val="50000"/>
                </a:schemeClr>
              </a:solidFill>
              <a:latin typeface="Arial" panose="020B0604020202020204" pitchFamily="34" charset="0"/>
              <a:cs typeface="Arial" panose="020B0604020202020204" pitchFamily="34" charset="0"/>
            </a:endParaRPr>
          </a:p>
        </p:txBody>
      </p:sp>
      <p:sp>
        <p:nvSpPr>
          <p:cNvPr id="6" name="TextBox 5"/>
          <p:cNvSpPr txBox="1"/>
          <p:nvPr/>
        </p:nvSpPr>
        <p:spPr>
          <a:xfrm>
            <a:off x="1043608" y="6200070"/>
            <a:ext cx="6408712" cy="646331"/>
          </a:xfrm>
          <a:prstGeom prst="rect">
            <a:avLst/>
          </a:prstGeom>
          <a:noFill/>
        </p:spPr>
        <p:txBody>
          <a:bodyPr wrap="square" rtlCol="0">
            <a:spAutoFit/>
          </a:bodyPr>
          <a:lstStyle/>
          <a:p>
            <a:r>
              <a:rPr lang="en-GB" dirty="0" smtClean="0"/>
              <a:t>As the sub-models assume the substation sits in an external field of 5 gauss we can see that this is probably an overestimate.</a:t>
            </a:r>
            <a:endParaRPr lang="en-GB" dirty="0"/>
          </a:p>
        </p:txBody>
      </p:sp>
      <p:sp>
        <p:nvSpPr>
          <p:cNvPr id="8" name="TextBox 7"/>
          <p:cNvSpPr txBox="1"/>
          <p:nvPr/>
        </p:nvSpPr>
        <p:spPr>
          <a:xfrm>
            <a:off x="5076056" y="3501008"/>
            <a:ext cx="2520280" cy="584775"/>
          </a:xfrm>
          <a:prstGeom prst="rect">
            <a:avLst/>
          </a:prstGeom>
          <a:noFill/>
        </p:spPr>
        <p:txBody>
          <a:bodyPr wrap="square" rtlCol="0">
            <a:spAutoFit/>
          </a:bodyPr>
          <a:lstStyle/>
          <a:p>
            <a:r>
              <a:rPr lang="en-GB" sz="1600" dirty="0" smtClean="0">
                <a:solidFill>
                  <a:schemeClr val="accent6">
                    <a:lumMod val="50000"/>
                  </a:schemeClr>
                </a:solidFill>
                <a:latin typeface="Arial" panose="020B0604020202020204" pitchFamily="34" charset="0"/>
                <a:cs typeface="Arial" panose="020B0604020202020204" pitchFamily="34" charset="0"/>
              </a:rPr>
              <a:t>240 MeV/c Solenoid Mode Step IV.</a:t>
            </a:r>
            <a:endParaRPr lang="en-GB" sz="1600" dirty="0">
              <a:solidFill>
                <a:schemeClr val="accent6">
                  <a:lumMod val="50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D3B2F1F-EADB-40BB-B864-D5D06C622458}" type="slidenum">
              <a:rPr lang="en-GB" smtClean="0"/>
              <a:t>36</a:t>
            </a:fld>
            <a:endParaRPr lang="en-GB"/>
          </a:p>
        </p:txBody>
      </p:sp>
      <p:sp>
        <p:nvSpPr>
          <p:cNvPr id="9" name="TextBox 8"/>
          <p:cNvSpPr txBox="1"/>
          <p:nvPr/>
        </p:nvSpPr>
        <p:spPr>
          <a:xfrm>
            <a:off x="5076056" y="260648"/>
            <a:ext cx="2520280" cy="584775"/>
          </a:xfrm>
          <a:prstGeom prst="rect">
            <a:avLst/>
          </a:prstGeom>
          <a:noFill/>
        </p:spPr>
        <p:txBody>
          <a:bodyPr wrap="square" rtlCol="0">
            <a:spAutoFit/>
          </a:bodyPr>
          <a:lstStyle/>
          <a:p>
            <a:r>
              <a:rPr lang="en-GB" sz="1600" dirty="0" smtClean="0">
                <a:solidFill>
                  <a:schemeClr val="accent6">
                    <a:lumMod val="50000"/>
                  </a:schemeClr>
                </a:solidFill>
                <a:latin typeface="Arial" panose="020B0604020202020204" pitchFamily="34" charset="0"/>
                <a:cs typeface="Arial" panose="020B0604020202020204" pitchFamily="34" charset="0"/>
              </a:rPr>
              <a:t>240 MeV/c Solenoid Mode Step IV.</a:t>
            </a:r>
            <a:endParaRPr lang="en-GB" sz="16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27507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31704"/>
          <a:stretch/>
        </p:blipFill>
        <p:spPr>
          <a:xfrm>
            <a:off x="611560" y="465653"/>
            <a:ext cx="5580988" cy="2700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6306"/>
          <a:stretch/>
        </p:blipFill>
        <p:spPr>
          <a:xfrm>
            <a:off x="611560" y="3284984"/>
            <a:ext cx="7652951" cy="3182546"/>
          </a:xfrm>
          <a:prstGeom prst="rect">
            <a:avLst/>
          </a:prstGeom>
        </p:spPr>
      </p:pic>
      <p:sp>
        <p:nvSpPr>
          <p:cNvPr id="6" name="TextBox 5"/>
          <p:cNvSpPr txBox="1"/>
          <p:nvPr/>
        </p:nvSpPr>
        <p:spPr>
          <a:xfrm>
            <a:off x="6300192" y="938490"/>
            <a:ext cx="2664296" cy="1200329"/>
          </a:xfrm>
          <a:prstGeom prst="rect">
            <a:avLst/>
          </a:prstGeom>
          <a:noFill/>
        </p:spPr>
        <p:txBody>
          <a:bodyPr wrap="square" rtlCol="0">
            <a:spAutoFit/>
          </a:bodyPr>
          <a:lstStyle/>
          <a:p>
            <a:r>
              <a:rPr lang="en-GB" dirty="0" smtClean="0">
                <a:solidFill>
                  <a:schemeClr val="accent6">
                    <a:lumMod val="50000"/>
                  </a:schemeClr>
                </a:solidFill>
              </a:rPr>
              <a:t>The transformer </a:t>
            </a:r>
            <a:r>
              <a:rPr lang="en-GB" dirty="0" smtClean="0">
                <a:solidFill>
                  <a:schemeClr val="accent6">
                    <a:lumMod val="50000"/>
                  </a:schemeClr>
                </a:solidFill>
              </a:rPr>
              <a:t>section is </a:t>
            </a:r>
            <a:r>
              <a:rPr lang="en-GB" dirty="0" smtClean="0">
                <a:solidFill>
                  <a:schemeClr val="accent6">
                    <a:lumMod val="50000"/>
                  </a:schemeClr>
                </a:solidFill>
              </a:rPr>
              <a:t>slightly smaller </a:t>
            </a:r>
            <a:r>
              <a:rPr lang="en-GB" dirty="0" smtClean="0">
                <a:solidFill>
                  <a:schemeClr val="accent6">
                    <a:lumMod val="50000"/>
                  </a:schemeClr>
                </a:solidFill>
              </a:rPr>
              <a:t>in </a:t>
            </a:r>
            <a:r>
              <a:rPr lang="en-GB" dirty="0" smtClean="0">
                <a:solidFill>
                  <a:schemeClr val="accent6">
                    <a:lumMod val="50000"/>
                  </a:schemeClr>
                </a:solidFill>
              </a:rPr>
              <a:t>the model </a:t>
            </a:r>
            <a:r>
              <a:rPr lang="en-GB" dirty="0" smtClean="0">
                <a:solidFill>
                  <a:schemeClr val="accent6">
                    <a:lumMod val="50000"/>
                  </a:schemeClr>
                </a:solidFill>
              </a:rPr>
              <a:t>than in </a:t>
            </a:r>
            <a:r>
              <a:rPr lang="en-GB" dirty="0" smtClean="0">
                <a:solidFill>
                  <a:schemeClr val="accent6">
                    <a:lumMod val="50000"/>
                  </a:schemeClr>
                </a:solidFill>
              </a:rPr>
              <a:t>reality (aids meshing)</a:t>
            </a:r>
            <a:endParaRPr lang="en-GB" dirty="0">
              <a:solidFill>
                <a:schemeClr val="accent6">
                  <a:lumMod val="50000"/>
                </a:schemeClr>
              </a:solidFill>
            </a:endParaRPr>
          </a:p>
        </p:txBody>
      </p:sp>
      <p:sp>
        <p:nvSpPr>
          <p:cNvPr id="7" name="Slide Number Placeholder 6"/>
          <p:cNvSpPr>
            <a:spLocks noGrp="1"/>
          </p:cNvSpPr>
          <p:nvPr>
            <p:ph type="sldNum" sz="quarter" idx="12"/>
          </p:nvPr>
        </p:nvSpPr>
        <p:spPr/>
        <p:txBody>
          <a:bodyPr/>
          <a:lstStyle/>
          <a:p>
            <a:fld id="{BD3B2F1F-EADB-40BB-B864-D5D06C622458}" type="slidenum">
              <a:rPr lang="en-GB" smtClean="0"/>
              <a:t>37</a:t>
            </a:fld>
            <a:endParaRPr lang="en-GB"/>
          </a:p>
        </p:txBody>
      </p:sp>
      <p:sp>
        <p:nvSpPr>
          <p:cNvPr id="8" name="TextBox 7"/>
          <p:cNvSpPr txBox="1"/>
          <p:nvPr/>
        </p:nvSpPr>
        <p:spPr>
          <a:xfrm>
            <a:off x="1835696" y="260648"/>
            <a:ext cx="1440160" cy="369332"/>
          </a:xfrm>
          <a:prstGeom prst="rect">
            <a:avLst/>
          </a:prstGeom>
          <a:noFill/>
        </p:spPr>
        <p:txBody>
          <a:bodyPr wrap="square" rtlCol="0">
            <a:spAutoFit/>
          </a:bodyPr>
          <a:lstStyle/>
          <a:p>
            <a:r>
              <a:rPr lang="en-GB" dirty="0" smtClean="0"/>
              <a:t>Model 14</a:t>
            </a:r>
            <a:endParaRPr lang="en-GB" dirty="0"/>
          </a:p>
        </p:txBody>
      </p:sp>
      <p:sp>
        <p:nvSpPr>
          <p:cNvPr id="2" name="TextBox 1"/>
          <p:cNvSpPr txBox="1"/>
          <p:nvPr/>
        </p:nvSpPr>
        <p:spPr>
          <a:xfrm>
            <a:off x="6300192" y="2276271"/>
            <a:ext cx="2448272" cy="923330"/>
          </a:xfrm>
          <a:prstGeom prst="rect">
            <a:avLst/>
          </a:prstGeom>
          <a:noFill/>
        </p:spPr>
        <p:txBody>
          <a:bodyPr wrap="square" rtlCol="0">
            <a:spAutoFit/>
          </a:bodyPr>
          <a:lstStyle/>
          <a:p>
            <a:r>
              <a:rPr lang="en-GB" dirty="0" smtClean="0">
                <a:solidFill>
                  <a:schemeClr val="accent6">
                    <a:lumMod val="50000"/>
                  </a:schemeClr>
                </a:solidFill>
              </a:rPr>
              <a:t>In  the sub-model the skin is 2mm thick giving total mass of ~1000kg</a:t>
            </a:r>
            <a:endParaRPr lang="en-GB" dirty="0">
              <a:solidFill>
                <a:schemeClr val="accent6">
                  <a:lumMod val="50000"/>
                </a:schemeClr>
              </a:solidFill>
            </a:endParaRPr>
          </a:p>
        </p:txBody>
      </p:sp>
      <p:sp>
        <p:nvSpPr>
          <p:cNvPr id="3" name="TextBox 2"/>
          <p:cNvSpPr txBox="1"/>
          <p:nvPr/>
        </p:nvSpPr>
        <p:spPr>
          <a:xfrm>
            <a:off x="1403648" y="629980"/>
            <a:ext cx="1224136" cy="369332"/>
          </a:xfrm>
          <a:prstGeom prst="rect">
            <a:avLst/>
          </a:prstGeom>
          <a:noFill/>
        </p:spPr>
        <p:txBody>
          <a:bodyPr wrap="square" rtlCol="0">
            <a:spAutoFit/>
          </a:bodyPr>
          <a:lstStyle/>
          <a:p>
            <a:r>
              <a:rPr lang="en-GB" dirty="0" smtClean="0">
                <a:solidFill>
                  <a:schemeClr val="accent6">
                    <a:lumMod val="50000"/>
                  </a:schemeClr>
                </a:solidFill>
              </a:rPr>
              <a:t>2500 gauss</a:t>
            </a:r>
            <a:endParaRPr lang="en-GB" dirty="0">
              <a:solidFill>
                <a:schemeClr val="accent6">
                  <a:lumMod val="50000"/>
                </a:schemeClr>
              </a:solidFill>
            </a:endParaRPr>
          </a:p>
        </p:txBody>
      </p:sp>
      <p:sp>
        <p:nvSpPr>
          <p:cNvPr id="9" name="TextBox 8"/>
          <p:cNvSpPr txBox="1"/>
          <p:nvPr/>
        </p:nvSpPr>
        <p:spPr>
          <a:xfrm>
            <a:off x="1223628" y="3429000"/>
            <a:ext cx="1224136" cy="369332"/>
          </a:xfrm>
          <a:prstGeom prst="rect">
            <a:avLst/>
          </a:prstGeom>
          <a:noFill/>
        </p:spPr>
        <p:txBody>
          <a:bodyPr wrap="square" rtlCol="0">
            <a:spAutoFit/>
          </a:bodyPr>
          <a:lstStyle/>
          <a:p>
            <a:r>
              <a:rPr lang="en-GB" dirty="0">
                <a:solidFill>
                  <a:schemeClr val="accent6">
                    <a:lumMod val="50000"/>
                  </a:schemeClr>
                </a:solidFill>
              </a:rPr>
              <a:t>1</a:t>
            </a:r>
            <a:r>
              <a:rPr lang="en-GB" dirty="0" smtClean="0">
                <a:solidFill>
                  <a:schemeClr val="accent6">
                    <a:lumMod val="50000"/>
                  </a:schemeClr>
                </a:solidFill>
              </a:rPr>
              <a:t>0 gauss</a:t>
            </a:r>
            <a:endParaRPr lang="en-GB" dirty="0">
              <a:solidFill>
                <a:schemeClr val="accent6">
                  <a:lumMod val="50000"/>
                </a:schemeClr>
              </a:solidFill>
            </a:endParaRPr>
          </a:p>
        </p:txBody>
      </p:sp>
    </p:spTree>
    <p:extLst>
      <p:ext uri="{BB962C8B-B14F-4D97-AF65-F5344CB8AC3E}">
        <p14:creationId xmlns:p14="http://schemas.microsoft.com/office/powerpoint/2010/main" val="5566496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3" y="332656"/>
            <a:ext cx="9000000" cy="3132427"/>
          </a:xfrm>
          <a:prstGeom prst="rect">
            <a:avLst/>
          </a:prstGeom>
        </p:spPr>
      </p:pic>
      <p:sp>
        <p:nvSpPr>
          <p:cNvPr id="5" name="Slide Number Placeholder 4"/>
          <p:cNvSpPr>
            <a:spLocks noGrp="1"/>
          </p:cNvSpPr>
          <p:nvPr>
            <p:ph type="sldNum" sz="quarter" idx="12"/>
          </p:nvPr>
        </p:nvSpPr>
        <p:spPr/>
        <p:txBody>
          <a:bodyPr/>
          <a:lstStyle/>
          <a:p>
            <a:fld id="{BD3B2F1F-EADB-40BB-B864-D5D06C622458}" type="slidenum">
              <a:rPr lang="en-GB" smtClean="0"/>
              <a:t>38</a:t>
            </a:fld>
            <a:endParaRPr lang="en-GB"/>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30721"/>
          <a:stretch/>
        </p:blipFill>
        <p:spPr>
          <a:xfrm>
            <a:off x="52108" y="3645024"/>
            <a:ext cx="4320000" cy="2170295"/>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31364"/>
          <a:stretch/>
        </p:blipFill>
        <p:spPr>
          <a:xfrm>
            <a:off x="4512683" y="4485209"/>
            <a:ext cx="4320000" cy="2190641"/>
          </a:xfrm>
          <a:prstGeom prst="rect">
            <a:avLst/>
          </a:prstGeom>
        </p:spPr>
      </p:pic>
    </p:spTree>
    <p:extLst>
      <p:ext uri="{BB962C8B-B14F-4D97-AF65-F5344CB8AC3E}">
        <p14:creationId xmlns:p14="http://schemas.microsoft.com/office/powerpoint/2010/main" val="15760903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88640"/>
            <a:ext cx="1656184" cy="369332"/>
          </a:xfrm>
          <a:prstGeom prst="rect">
            <a:avLst/>
          </a:prstGeom>
          <a:noFill/>
        </p:spPr>
        <p:txBody>
          <a:bodyPr wrap="square" rtlCol="0">
            <a:spAutoFit/>
          </a:bodyPr>
          <a:lstStyle/>
          <a:p>
            <a:r>
              <a:rPr lang="en-GB" dirty="0" smtClean="0"/>
              <a:t>Model 17</a:t>
            </a:r>
            <a:endParaRPr lang="en-GB"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29730"/>
          <a:stretch/>
        </p:blipFill>
        <p:spPr>
          <a:xfrm>
            <a:off x="2195736" y="373306"/>
            <a:ext cx="3949687" cy="2160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3513"/>
          <a:stretch/>
        </p:blipFill>
        <p:spPr>
          <a:xfrm>
            <a:off x="179512" y="3933056"/>
            <a:ext cx="2830608" cy="23400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52480"/>
          <a:stretch/>
        </p:blipFill>
        <p:spPr>
          <a:xfrm>
            <a:off x="6156176" y="3933056"/>
            <a:ext cx="2893537" cy="2340000"/>
          </a:xfrm>
          <a:prstGeom prst="rect">
            <a:avLst/>
          </a:prstGeom>
        </p:spPr>
      </p:pic>
      <p:cxnSp>
        <p:nvCxnSpPr>
          <p:cNvPr id="9" name="Straight Arrow Connector 8"/>
          <p:cNvCxnSpPr/>
          <p:nvPr/>
        </p:nvCxnSpPr>
        <p:spPr>
          <a:xfrm flipH="1">
            <a:off x="2195736" y="1700808"/>
            <a:ext cx="1800200" cy="2232248"/>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228183" y="1661899"/>
            <a:ext cx="2304257" cy="830997"/>
          </a:xfrm>
          <a:prstGeom prst="rect">
            <a:avLst/>
          </a:prstGeom>
          <a:noFill/>
        </p:spPr>
        <p:txBody>
          <a:bodyPr wrap="square" rtlCol="0">
            <a:spAutoFit/>
          </a:bodyPr>
          <a:lstStyle/>
          <a:p>
            <a:r>
              <a:rPr lang="en-GB" sz="1600" dirty="0" smtClean="0">
                <a:solidFill>
                  <a:schemeClr val="accent6">
                    <a:lumMod val="50000"/>
                  </a:schemeClr>
                </a:solidFill>
                <a:latin typeface="Arial" pitchFamily="34" charset="0"/>
                <a:cs typeface="Arial" pitchFamily="34" charset="0"/>
              </a:rPr>
              <a:t>Field perpendicular to sub-station </a:t>
            </a:r>
          </a:p>
          <a:p>
            <a:r>
              <a:rPr lang="en-GB" sz="1600" dirty="0" smtClean="0">
                <a:solidFill>
                  <a:schemeClr val="accent6">
                    <a:lumMod val="50000"/>
                  </a:schemeClr>
                </a:solidFill>
                <a:latin typeface="Arial" pitchFamily="34" charset="0"/>
                <a:cs typeface="Arial" pitchFamily="34" charset="0"/>
              </a:rPr>
              <a:t>(South to North)</a:t>
            </a:r>
            <a:endParaRPr lang="en-GB" sz="1600" dirty="0">
              <a:solidFill>
                <a:schemeClr val="accent6">
                  <a:lumMod val="50000"/>
                </a:schemeClr>
              </a:solidFill>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fld id="{BD3B2F1F-EADB-40BB-B864-D5D06C622458}" type="slidenum">
              <a:rPr lang="en-GB" smtClean="0"/>
              <a:t>39</a:t>
            </a:fld>
            <a:endParaRPr lang="en-GB"/>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51261"/>
          <a:stretch/>
        </p:blipFill>
        <p:spPr>
          <a:xfrm>
            <a:off x="3109470" y="3933056"/>
            <a:ext cx="2967751" cy="2340000"/>
          </a:xfrm>
          <a:prstGeom prst="rect">
            <a:avLst/>
          </a:prstGeom>
        </p:spPr>
      </p:pic>
      <p:sp>
        <p:nvSpPr>
          <p:cNvPr id="2" name="TextBox 1"/>
          <p:cNvSpPr txBox="1"/>
          <p:nvPr/>
        </p:nvSpPr>
        <p:spPr>
          <a:xfrm>
            <a:off x="179512" y="6309320"/>
            <a:ext cx="1368152" cy="369332"/>
          </a:xfrm>
          <a:prstGeom prst="rect">
            <a:avLst/>
          </a:prstGeom>
          <a:noFill/>
        </p:spPr>
        <p:txBody>
          <a:bodyPr wrap="square" rtlCol="0">
            <a:spAutoFit/>
          </a:bodyPr>
          <a:lstStyle/>
          <a:p>
            <a:r>
              <a:rPr lang="en-GB" dirty="0" smtClean="0">
                <a:solidFill>
                  <a:schemeClr val="accent6">
                    <a:lumMod val="50000"/>
                  </a:schemeClr>
                </a:solidFill>
                <a:latin typeface="Arial" pitchFamily="34" charset="0"/>
                <a:cs typeface="Arial" pitchFamily="34" charset="0"/>
              </a:rPr>
              <a:t>500 gauss</a:t>
            </a:r>
            <a:endParaRPr lang="en-GB" dirty="0">
              <a:solidFill>
                <a:schemeClr val="accent6">
                  <a:lumMod val="50000"/>
                </a:schemeClr>
              </a:solidFill>
              <a:latin typeface="Arial" pitchFamily="34" charset="0"/>
              <a:cs typeface="Arial" pitchFamily="34" charset="0"/>
            </a:endParaRPr>
          </a:p>
        </p:txBody>
      </p:sp>
      <p:sp>
        <p:nvSpPr>
          <p:cNvPr id="13" name="TextBox 12"/>
          <p:cNvSpPr txBox="1"/>
          <p:nvPr/>
        </p:nvSpPr>
        <p:spPr>
          <a:xfrm>
            <a:off x="3042168" y="6277054"/>
            <a:ext cx="1368152" cy="369332"/>
          </a:xfrm>
          <a:prstGeom prst="rect">
            <a:avLst/>
          </a:prstGeom>
          <a:noFill/>
        </p:spPr>
        <p:txBody>
          <a:bodyPr wrap="square" rtlCol="0">
            <a:spAutoFit/>
          </a:bodyPr>
          <a:lstStyle/>
          <a:p>
            <a:r>
              <a:rPr lang="en-GB" dirty="0" smtClean="0">
                <a:solidFill>
                  <a:schemeClr val="accent6">
                    <a:lumMod val="50000"/>
                  </a:schemeClr>
                </a:solidFill>
                <a:latin typeface="Arial" pitchFamily="34" charset="0"/>
                <a:cs typeface="Arial" pitchFamily="34" charset="0"/>
              </a:rPr>
              <a:t>25 gauss</a:t>
            </a:r>
            <a:endParaRPr lang="en-GB" dirty="0">
              <a:solidFill>
                <a:schemeClr val="accent6">
                  <a:lumMod val="50000"/>
                </a:schemeClr>
              </a:solidFill>
              <a:latin typeface="Arial" pitchFamily="34" charset="0"/>
              <a:cs typeface="Arial" pitchFamily="34" charset="0"/>
            </a:endParaRPr>
          </a:p>
        </p:txBody>
      </p:sp>
      <p:sp>
        <p:nvSpPr>
          <p:cNvPr id="14" name="TextBox 13"/>
          <p:cNvSpPr txBox="1"/>
          <p:nvPr/>
        </p:nvSpPr>
        <p:spPr>
          <a:xfrm>
            <a:off x="6064761" y="6317502"/>
            <a:ext cx="1368152" cy="369332"/>
          </a:xfrm>
          <a:prstGeom prst="rect">
            <a:avLst/>
          </a:prstGeom>
          <a:noFill/>
        </p:spPr>
        <p:txBody>
          <a:bodyPr wrap="square" rtlCol="0">
            <a:spAutoFit/>
          </a:bodyPr>
          <a:lstStyle/>
          <a:p>
            <a:r>
              <a:rPr lang="en-GB" dirty="0" smtClean="0">
                <a:solidFill>
                  <a:schemeClr val="accent6">
                    <a:lumMod val="50000"/>
                  </a:schemeClr>
                </a:solidFill>
                <a:latin typeface="Arial" pitchFamily="34" charset="0"/>
                <a:cs typeface="Arial" pitchFamily="34" charset="0"/>
              </a:rPr>
              <a:t>10 gauss</a:t>
            </a:r>
            <a:endParaRPr lang="en-GB" dirty="0">
              <a:solidFill>
                <a:schemeClr val="accent6">
                  <a:lumMod val="50000"/>
                </a:schemeClr>
              </a:solidFill>
              <a:latin typeface="Arial" pitchFamily="34" charset="0"/>
              <a:cs typeface="Arial" pitchFamily="34" charset="0"/>
            </a:endParaRPr>
          </a:p>
        </p:txBody>
      </p:sp>
      <p:sp>
        <p:nvSpPr>
          <p:cNvPr id="15" name="TextBox 14"/>
          <p:cNvSpPr txBox="1"/>
          <p:nvPr/>
        </p:nvSpPr>
        <p:spPr>
          <a:xfrm>
            <a:off x="1578506" y="2447600"/>
            <a:ext cx="1769357" cy="369332"/>
          </a:xfrm>
          <a:prstGeom prst="rect">
            <a:avLst/>
          </a:prstGeom>
          <a:noFill/>
        </p:spPr>
        <p:txBody>
          <a:bodyPr wrap="square" rtlCol="0">
            <a:spAutoFit/>
          </a:bodyPr>
          <a:lstStyle/>
          <a:p>
            <a:r>
              <a:rPr lang="en-GB" dirty="0" smtClean="0">
                <a:solidFill>
                  <a:schemeClr val="accent6">
                    <a:lumMod val="50000"/>
                  </a:schemeClr>
                </a:solidFill>
                <a:latin typeface="Arial" pitchFamily="34" charset="0"/>
                <a:cs typeface="Arial" pitchFamily="34" charset="0"/>
              </a:rPr>
              <a:t>~1500 gauss</a:t>
            </a:r>
            <a:endParaRPr lang="en-GB" dirty="0">
              <a:solidFill>
                <a:schemeClr val="accent6">
                  <a:lumMod val="50000"/>
                </a:schemeClr>
              </a:solidFill>
              <a:latin typeface="Arial" pitchFamily="34" charset="0"/>
              <a:cs typeface="Arial" pitchFamily="34" charset="0"/>
            </a:endParaRPr>
          </a:p>
        </p:txBody>
      </p:sp>
      <p:sp>
        <p:nvSpPr>
          <p:cNvPr id="3" name="TextBox 2"/>
          <p:cNvSpPr txBox="1"/>
          <p:nvPr/>
        </p:nvSpPr>
        <p:spPr>
          <a:xfrm>
            <a:off x="6228182" y="1004869"/>
            <a:ext cx="2664297" cy="584775"/>
          </a:xfrm>
          <a:prstGeom prst="rect">
            <a:avLst/>
          </a:prstGeom>
          <a:noFill/>
        </p:spPr>
        <p:txBody>
          <a:bodyPr wrap="square" rtlCol="0">
            <a:spAutoFit/>
          </a:bodyPr>
          <a:lstStyle/>
          <a:p>
            <a:r>
              <a:rPr lang="en-GB" sz="1600" dirty="0" smtClean="0">
                <a:solidFill>
                  <a:schemeClr val="accent6">
                    <a:lumMod val="50000"/>
                  </a:schemeClr>
                </a:solidFill>
                <a:latin typeface="Arial" pitchFamily="34" charset="0"/>
                <a:cs typeface="Arial" pitchFamily="34" charset="0"/>
              </a:rPr>
              <a:t>External field of 5 gauss applied </a:t>
            </a:r>
            <a:r>
              <a:rPr lang="en-GB" sz="1600" dirty="0" smtClean="0">
                <a:solidFill>
                  <a:schemeClr val="accent6">
                    <a:lumMod val="50000"/>
                  </a:schemeClr>
                </a:solidFill>
                <a:latin typeface="Arial" pitchFamily="34" charset="0"/>
                <a:cs typeface="Arial" pitchFamily="34" charset="0"/>
              </a:rPr>
              <a:t>to the sub-model</a:t>
            </a:r>
            <a:endParaRPr lang="en-GB" sz="1600"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456973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 </a:t>
            </a:r>
            <a:r>
              <a:rPr lang="en-US" dirty="0" err="1" smtClean="0"/>
              <a:t>Bayliss</a:t>
            </a:r>
            <a:r>
              <a:rPr lang="en-US" dirty="0" smtClean="0"/>
              <a:t>; </a:t>
            </a:r>
            <a:r>
              <a:rPr lang="en-US" dirty="0" smtClean="0"/>
              <a:t>CM33 (June 2012)</a:t>
            </a:r>
            <a:endParaRPr lang="en-US" dirty="0"/>
          </a:p>
        </p:txBody>
      </p:sp>
      <p:pic>
        <p:nvPicPr>
          <p:cNvPr id="6" name="Picture 5"/>
          <p:cNvPicPr>
            <a:picLocks noChangeAspect="1"/>
          </p:cNvPicPr>
          <p:nvPr/>
        </p:nvPicPr>
        <p:blipFill>
          <a:blip r:embed="rId2"/>
          <a:stretch>
            <a:fillRect/>
          </a:stretch>
        </p:blipFill>
        <p:spPr>
          <a:xfrm>
            <a:off x="539552" y="980728"/>
            <a:ext cx="3648405" cy="2736304"/>
          </a:xfrm>
          <a:prstGeom prst="rect">
            <a:avLst/>
          </a:prstGeom>
          <a:ln w="28575" cmpd="sng">
            <a:solidFill>
              <a:srgbClr val="FF0000"/>
            </a:solidFill>
          </a:ln>
        </p:spPr>
      </p:pic>
      <p:pic>
        <p:nvPicPr>
          <p:cNvPr id="7" name="Picture 6"/>
          <p:cNvPicPr>
            <a:picLocks noChangeAspect="1"/>
          </p:cNvPicPr>
          <p:nvPr/>
        </p:nvPicPr>
        <p:blipFill>
          <a:blip r:embed="rId3"/>
          <a:stretch>
            <a:fillRect/>
          </a:stretch>
        </p:blipFill>
        <p:spPr>
          <a:xfrm>
            <a:off x="5004048" y="980728"/>
            <a:ext cx="3672408" cy="2754306"/>
          </a:xfrm>
          <a:prstGeom prst="rect">
            <a:avLst/>
          </a:prstGeom>
          <a:ln w="28575" cmpd="sng">
            <a:solidFill>
              <a:srgbClr val="FF0000"/>
            </a:solidFill>
          </a:ln>
        </p:spPr>
      </p:pic>
      <p:pic>
        <p:nvPicPr>
          <p:cNvPr id="11" name="Picture 10"/>
          <p:cNvPicPr>
            <a:picLocks noChangeAspect="1"/>
          </p:cNvPicPr>
          <p:nvPr/>
        </p:nvPicPr>
        <p:blipFill>
          <a:blip r:embed="rId4"/>
          <a:stretch>
            <a:fillRect/>
          </a:stretch>
        </p:blipFill>
        <p:spPr>
          <a:xfrm>
            <a:off x="539552" y="3861048"/>
            <a:ext cx="3672408" cy="2754306"/>
          </a:xfrm>
          <a:prstGeom prst="rect">
            <a:avLst/>
          </a:prstGeom>
          <a:ln w="28575" cmpd="sng">
            <a:solidFill>
              <a:srgbClr val="FF0000"/>
            </a:solidFill>
          </a:ln>
        </p:spPr>
      </p:pic>
      <p:pic>
        <p:nvPicPr>
          <p:cNvPr id="12" name="Picture 11"/>
          <p:cNvPicPr>
            <a:picLocks noChangeAspect="1"/>
          </p:cNvPicPr>
          <p:nvPr/>
        </p:nvPicPr>
        <p:blipFill>
          <a:blip r:embed="rId5"/>
          <a:stretch>
            <a:fillRect/>
          </a:stretch>
        </p:blipFill>
        <p:spPr>
          <a:xfrm>
            <a:off x="5004048" y="3861048"/>
            <a:ext cx="3672408" cy="2754306"/>
          </a:xfrm>
          <a:prstGeom prst="rect">
            <a:avLst/>
          </a:prstGeom>
          <a:ln w="28575" cmpd="sng">
            <a:solidFill>
              <a:srgbClr val="FF0000"/>
            </a:solidFill>
          </a:ln>
        </p:spPr>
      </p:pic>
    </p:spTree>
    <p:extLst>
      <p:ext uri="{BB962C8B-B14F-4D97-AF65-F5344CB8AC3E}">
        <p14:creationId xmlns:p14="http://schemas.microsoft.com/office/powerpoint/2010/main" val="27053371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B76208D-B1C3-45EC-920B-6CDE767397A1}" type="slidenum">
              <a:rPr lang="en-US" smtClean="0"/>
              <a:pPr/>
              <a:t>40</a:t>
            </a:fld>
            <a:endParaRPr lang="en-US"/>
          </a:p>
        </p:txBody>
      </p:sp>
      <p:sp>
        <p:nvSpPr>
          <p:cNvPr id="7" name="Title 1"/>
          <p:cNvSpPr>
            <a:spLocks noGrp="1"/>
          </p:cNvSpPr>
          <p:nvPr>
            <p:ph type="title"/>
          </p:nvPr>
        </p:nvSpPr>
        <p:spPr>
          <a:xfrm>
            <a:off x="457200" y="274638"/>
            <a:ext cx="8229600" cy="778098"/>
          </a:xfrm>
        </p:spPr>
        <p:txBody>
          <a:bodyPr>
            <a:noAutofit/>
          </a:bodyPr>
          <a:lstStyle/>
          <a:p>
            <a:r>
              <a:rPr lang="en-GB" sz="2800" dirty="0" smtClean="0">
                <a:latin typeface="Arial" pitchFamily="34" charset="0"/>
                <a:ea typeface="Verdana" pitchFamily="34" charset="0"/>
                <a:cs typeface="Arial" pitchFamily="34" charset="0"/>
              </a:rPr>
              <a:t>How much does the picture </a:t>
            </a:r>
            <a:br>
              <a:rPr lang="en-GB" sz="2800" dirty="0" smtClean="0">
                <a:latin typeface="Arial" pitchFamily="34" charset="0"/>
                <a:ea typeface="Verdana" pitchFamily="34" charset="0"/>
                <a:cs typeface="Arial" pitchFamily="34" charset="0"/>
              </a:rPr>
            </a:br>
            <a:r>
              <a:rPr lang="en-GB" sz="2800" dirty="0" smtClean="0">
                <a:latin typeface="Arial" pitchFamily="34" charset="0"/>
                <a:ea typeface="Verdana" pitchFamily="34" charset="0"/>
                <a:cs typeface="Arial" pitchFamily="34" charset="0"/>
              </a:rPr>
              <a:t>change at Step VI?</a:t>
            </a:r>
            <a:endParaRPr lang="en-GB" sz="2800" dirty="0">
              <a:latin typeface="Arial" pitchFamily="34" charset="0"/>
              <a:ea typeface="Verdana" pitchFamily="34" charset="0"/>
              <a:cs typeface="Arial" pitchFamily="34" charset="0"/>
            </a:endParaRPr>
          </a:p>
        </p:txBody>
      </p:sp>
      <p:sp>
        <p:nvSpPr>
          <p:cNvPr id="8" name="TextBox 7"/>
          <p:cNvSpPr txBox="1"/>
          <p:nvPr/>
        </p:nvSpPr>
        <p:spPr>
          <a:xfrm>
            <a:off x="395536" y="1412776"/>
            <a:ext cx="8280920" cy="5078313"/>
          </a:xfrm>
          <a:prstGeom prst="rect">
            <a:avLst/>
          </a:prstGeom>
          <a:noFill/>
        </p:spPr>
        <p:txBody>
          <a:bodyPr wrap="square" rtlCol="0">
            <a:spAutoFit/>
          </a:bodyPr>
          <a:lstStyle/>
          <a:p>
            <a:pPr>
              <a:buNone/>
            </a:pPr>
            <a:r>
              <a:rPr lang="en-GB" dirty="0" smtClean="0">
                <a:solidFill>
                  <a:schemeClr val="accent6">
                    <a:lumMod val="50000"/>
                  </a:schemeClr>
                </a:solidFill>
                <a:latin typeface="Arial" pitchFamily="34" charset="0"/>
                <a:cs typeface="Arial" pitchFamily="34" charset="0"/>
              </a:rPr>
              <a:t>The primary focus has been on Step IV, as this represents an important milestone for the MICE experiment. However, these models have also been run for Step VI, so how do they compare?</a:t>
            </a:r>
          </a:p>
          <a:p>
            <a:pPr>
              <a:buNone/>
            </a:pPr>
            <a:endParaRPr lang="en-GB" dirty="0">
              <a:solidFill>
                <a:schemeClr val="accent6">
                  <a:lumMod val="50000"/>
                </a:schemeClr>
              </a:solidFill>
              <a:latin typeface="Arial" pitchFamily="34" charset="0"/>
              <a:cs typeface="Arial" pitchFamily="34" charset="0"/>
            </a:endParaRPr>
          </a:p>
          <a:p>
            <a:pPr>
              <a:buNone/>
            </a:pPr>
            <a:r>
              <a:rPr lang="en-GB" dirty="0" smtClean="0">
                <a:solidFill>
                  <a:schemeClr val="accent6">
                    <a:lumMod val="50000"/>
                  </a:schemeClr>
                </a:solidFill>
                <a:latin typeface="Arial" pitchFamily="34" charset="0"/>
                <a:cs typeface="Arial" pitchFamily="34" charset="0"/>
              </a:rPr>
              <a:t>There has been much less analysis done at Step VI on the hall model but it is clear that the situation gets worse as the cooling channel is extended. </a:t>
            </a:r>
          </a:p>
          <a:p>
            <a:pPr>
              <a:buNone/>
            </a:pPr>
            <a:endParaRPr lang="en-GB" dirty="0">
              <a:solidFill>
                <a:schemeClr val="accent6">
                  <a:lumMod val="50000"/>
                </a:schemeClr>
              </a:solidFill>
              <a:latin typeface="Arial" pitchFamily="34" charset="0"/>
              <a:cs typeface="Arial" pitchFamily="34" charset="0"/>
            </a:endParaRPr>
          </a:p>
          <a:p>
            <a:pPr>
              <a:buNone/>
            </a:pPr>
            <a:r>
              <a:rPr lang="en-GB" dirty="0" smtClean="0">
                <a:solidFill>
                  <a:schemeClr val="accent6">
                    <a:lumMod val="50000"/>
                  </a:schemeClr>
                </a:solidFill>
                <a:latin typeface="Arial" pitchFamily="34" charset="0"/>
                <a:cs typeface="Arial" pitchFamily="34" charset="0"/>
              </a:rPr>
              <a:t>Generally the stray field is pushed West, and the East Stray field doesn’t change too much. This result isn’t too surprising as the cooling channel is extended in the westward direction.</a:t>
            </a:r>
          </a:p>
          <a:p>
            <a:pPr>
              <a:buNone/>
            </a:pPr>
            <a:endParaRPr lang="en-GB" dirty="0">
              <a:solidFill>
                <a:schemeClr val="accent6">
                  <a:lumMod val="50000"/>
                </a:schemeClr>
              </a:solidFill>
              <a:latin typeface="Arial" pitchFamily="34" charset="0"/>
              <a:cs typeface="Arial" pitchFamily="34" charset="0"/>
            </a:endParaRPr>
          </a:p>
          <a:p>
            <a:pPr>
              <a:buNone/>
            </a:pPr>
            <a:r>
              <a:rPr lang="en-GB" dirty="0" smtClean="0">
                <a:solidFill>
                  <a:schemeClr val="accent6">
                    <a:lumMod val="50000"/>
                  </a:schemeClr>
                </a:solidFill>
                <a:latin typeface="Arial" pitchFamily="34" charset="0"/>
                <a:cs typeface="Arial" pitchFamily="34" charset="0"/>
              </a:rPr>
              <a:t>The 5 gauss line is generally contained within th</a:t>
            </a:r>
            <a:r>
              <a:rPr lang="en-GB" dirty="0" smtClean="0">
                <a:solidFill>
                  <a:schemeClr val="accent6">
                    <a:lumMod val="50000"/>
                  </a:schemeClr>
                </a:solidFill>
                <a:latin typeface="Arial" pitchFamily="34" charset="0"/>
                <a:cs typeface="Arial" pitchFamily="34" charset="0"/>
              </a:rPr>
              <a:t>e MICE hall but there are a couple of hotspots. The field external to the MICE hall does increase but other plots  - not shown here - indicate that the increase is perhaps not as much as was initially anticipated.</a:t>
            </a:r>
          </a:p>
          <a:p>
            <a:pPr>
              <a:buNone/>
            </a:pPr>
            <a:endParaRPr lang="en-GB" dirty="0">
              <a:solidFill>
                <a:schemeClr val="accent6">
                  <a:lumMod val="50000"/>
                </a:schemeClr>
              </a:solidFill>
              <a:latin typeface="Arial" pitchFamily="34" charset="0"/>
              <a:cs typeface="Arial" pitchFamily="34" charset="0"/>
            </a:endParaRPr>
          </a:p>
          <a:p>
            <a:pPr>
              <a:buNone/>
            </a:pPr>
            <a:r>
              <a:rPr lang="en-GB" dirty="0" smtClean="0">
                <a:solidFill>
                  <a:schemeClr val="accent6">
                    <a:lumMod val="50000"/>
                  </a:schemeClr>
                </a:solidFill>
                <a:latin typeface="Arial" pitchFamily="34" charset="0"/>
                <a:cs typeface="Arial" pitchFamily="34" charset="0"/>
              </a:rPr>
              <a:t>The sub station is clearly going to vulnerable in Step VI, although of course situation is likely to be different with a return yoke!</a:t>
            </a:r>
            <a:endParaRPr lang="en-GB" dirty="0" smtClean="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6482303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hep.shef.ac.uk/research/mice/opera_models/autogen_plots/hall_model/NODAL_INTEGRAL_model_93/Hall/Bmod_Plots/XZ_plane/y_0/Bmod_0_500_uT_XZplane_y_0_Structures_Of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1" y="3088451"/>
            <a:ext cx="9000000" cy="36235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hep.shef.ac.uk/research/mice/opera_models/autogen_plots/hall_model/NODAL_INTEGRAL_model_91/Hall/Bmod_Plots/XZ_plane/y_0/Bmod_0_500_uT_XZplane_y_0_Structures_Off.png"/>
          <p:cNvPicPr>
            <a:picLocks noChangeAspect="1" noChangeArrowheads="1"/>
          </p:cNvPicPr>
          <p:nvPr/>
        </p:nvPicPr>
        <p:blipFill rotWithShape="1">
          <a:blip r:embed="rId3">
            <a:extLst>
              <a:ext uri="{28A0092B-C50C-407E-A947-70E740481C1C}">
                <a14:useLocalDpi xmlns:a14="http://schemas.microsoft.com/office/drawing/2010/main" val="0"/>
              </a:ext>
            </a:extLst>
          </a:blip>
          <a:srcRect t="4496"/>
          <a:stretch/>
        </p:blipFill>
        <p:spPr bwMode="auto">
          <a:xfrm>
            <a:off x="58369" y="404664"/>
            <a:ext cx="9000000" cy="34606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22465" y="519921"/>
            <a:ext cx="3240360" cy="338554"/>
          </a:xfrm>
          <a:prstGeom prst="rect">
            <a:avLst/>
          </a:prstGeom>
          <a:noFill/>
        </p:spPr>
        <p:txBody>
          <a:bodyPr wrap="square" rtlCol="0">
            <a:spAutoFit/>
          </a:bodyPr>
          <a:lstStyle/>
          <a:p>
            <a:r>
              <a:rPr lang="en-GB" sz="1600" dirty="0" smtClean="0">
                <a:solidFill>
                  <a:schemeClr val="accent6">
                    <a:lumMod val="50000"/>
                  </a:schemeClr>
                </a:solidFill>
                <a:latin typeface="Arial" panose="020B0604020202020204" pitchFamily="34" charset="0"/>
                <a:cs typeface="Arial" panose="020B0604020202020204" pitchFamily="34" charset="0"/>
              </a:rPr>
              <a:t>MODEL </a:t>
            </a:r>
            <a:r>
              <a:rPr lang="en-GB" sz="1600" dirty="0" smtClean="0">
                <a:solidFill>
                  <a:schemeClr val="accent6">
                    <a:lumMod val="50000"/>
                  </a:schemeClr>
                </a:solidFill>
                <a:latin typeface="Arial" panose="020B0604020202020204" pitchFamily="34" charset="0"/>
                <a:cs typeface="Arial" panose="020B0604020202020204" pitchFamily="34" charset="0"/>
              </a:rPr>
              <a:t>91 – 5 gauss scale</a:t>
            </a:r>
            <a:endParaRPr lang="en-GB" sz="1600" dirty="0">
              <a:solidFill>
                <a:schemeClr val="accent6">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4932040" y="512617"/>
            <a:ext cx="2520280" cy="584775"/>
          </a:xfrm>
          <a:prstGeom prst="rect">
            <a:avLst/>
          </a:prstGeom>
          <a:noFill/>
        </p:spPr>
        <p:txBody>
          <a:bodyPr wrap="square" rtlCol="0">
            <a:spAutoFit/>
          </a:bodyPr>
          <a:lstStyle/>
          <a:p>
            <a:r>
              <a:rPr lang="en-GB" sz="1600" dirty="0" smtClean="0">
                <a:solidFill>
                  <a:schemeClr val="accent6">
                    <a:lumMod val="50000"/>
                  </a:schemeClr>
                </a:solidFill>
                <a:latin typeface="Arial" panose="020B0604020202020204" pitchFamily="34" charset="0"/>
                <a:cs typeface="Arial" panose="020B0604020202020204" pitchFamily="34" charset="0"/>
              </a:rPr>
              <a:t>240 MeV/c Solenoid Mode </a:t>
            </a:r>
            <a:r>
              <a:rPr lang="en-GB" sz="1600" b="1" dirty="0" smtClean="0">
                <a:solidFill>
                  <a:schemeClr val="accent6">
                    <a:lumMod val="50000"/>
                  </a:schemeClr>
                </a:solidFill>
                <a:latin typeface="Arial" panose="020B0604020202020204" pitchFamily="34" charset="0"/>
                <a:cs typeface="Arial" panose="020B0604020202020204" pitchFamily="34" charset="0"/>
              </a:rPr>
              <a:t>Step IV.</a:t>
            </a:r>
            <a:endParaRPr lang="en-GB" sz="1600" b="1" dirty="0">
              <a:solidFill>
                <a:schemeClr val="accent6">
                  <a:lumMod val="50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D3B2F1F-EADB-40BB-B864-D5D06C622458}" type="slidenum">
              <a:rPr lang="en-GB" smtClean="0"/>
              <a:t>41</a:t>
            </a:fld>
            <a:endParaRPr lang="en-GB"/>
          </a:p>
        </p:txBody>
      </p:sp>
      <p:sp>
        <p:nvSpPr>
          <p:cNvPr id="11" name="TextBox 10"/>
          <p:cNvSpPr txBox="1"/>
          <p:nvPr/>
        </p:nvSpPr>
        <p:spPr>
          <a:xfrm>
            <a:off x="755576" y="3429000"/>
            <a:ext cx="3240360" cy="584775"/>
          </a:xfrm>
          <a:prstGeom prst="rect">
            <a:avLst/>
          </a:prstGeom>
          <a:noFill/>
        </p:spPr>
        <p:txBody>
          <a:bodyPr wrap="square" rtlCol="0">
            <a:spAutoFit/>
          </a:bodyPr>
          <a:lstStyle/>
          <a:p>
            <a:r>
              <a:rPr lang="en-GB" sz="1600" dirty="0" smtClean="0">
                <a:solidFill>
                  <a:schemeClr val="accent6">
                    <a:lumMod val="50000"/>
                  </a:schemeClr>
                </a:solidFill>
                <a:latin typeface="Arial" panose="020B0604020202020204" pitchFamily="34" charset="0"/>
                <a:cs typeface="Arial" panose="020B0604020202020204" pitchFamily="34" charset="0"/>
              </a:rPr>
              <a:t>For Comparison:</a:t>
            </a:r>
          </a:p>
          <a:p>
            <a:r>
              <a:rPr lang="en-GB" sz="1600" dirty="0" smtClean="0">
                <a:solidFill>
                  <a:schemeClr val="accent6">
                    <a:lumMod val="50000"/>
                  </a:schemeClr>
                </a:solidFill>
                <a:latin typeface="Arial" panose="020B0604020202020204" pitchFamily="34" charset="0"/>
                <a:cs typeface="Arial" panose="020B0604020202020204" pitchFamily="34" charset="0"/>
              </a:rPr>
              <a:t>MODEL </a:t>
            </a:r>
            <a:r>
              <a:rPr lang="en-GB" sz="1600" dirty="0" smtClean="0">
                <a:solidFill>
                  <a:schemeClr val="accent6">
                    <a:lumMod val="50000"/>
                  </a:schemeClr>
                </a:solidFill>
                <a:latin typeface="Arial" panose="020B0604020202020204" pitchFamily="34" charset="0"/>
                <a:cs typeface="Arial" panose="020B0604020202020204" pitchFamily="34" charset="0"/>
              </a:rPr>
              <a:t>93 </a:t>
            </a:r>
            <a:r>
              <a:rPr lang="en-GB" sz="1600" dirty="0" smtClean="0">
                <a:solidFill>
                  <a:schemeClr val="accent6">
                    <a:lumMod val="50000"/>
                  </a:schemeClr>
                </a:solidFill>
                <a:latin typeface="Arial" panose="020B0604020202020204" pitchFamily="34" charset="0"/>
                <a:cs typeface="Arial" panose="020B0604020202020204" pitchFamily="34" charset="0"/>
              </a:rPr>
              <a:t>– 5 gauss scale</a:t>
            </a:r>
            <a:endParaRPr lang="en-GB" sz="1600" dirty="0">
              <a:solidFill>
                <a:schemeClr val="accent6">
                  <a:lumMod val="50000"/>
                </a:schemeClr>
              </a:solidFill>
              <a:latin typeface="Arial" panose="020B0604020202020204" pitchFamily="34" charset="0"/>
              <a:cs typeface="Arial" panose="020B0604020202020204" pitchFamily="34" charset="0"/>
            </a:endParaRPr>
          </a:p>
        </p:txBody>
      </p:sp>
      <p:sp>
        <p:nvSpPr>
          <p:cNvPr id="12" name="TextBox 11"/>
          <p:cNvSpPr txBox="1"/>
          <p:nvPr/>
        </p:nvSpPr>
        <p:spPr>
          <a:xfrm>
            <a:off x="4932040" y="3428999"/>
            <a:ext cx="2520280" cy="584775"/>
          </a:xfrm>
          <a:prstGeom prst="rect">
            <a:avLst/>
          </a:prstGeom>
          <a:noFill/>
        </p:spPr>
        <p:txBody>
          <a:bodyPr wrap="square" rtlCol="0">
            <a:spAutoFit/>
          </a:bodyPr>
          <a:lstStyle/>
          <a:p>
            <a:r>
              <a:rPr lang="en-GB" sz="1600" dirty="0" smtClean="0">
                <a:solidFill>
                  <a:schemeClr val="accent6">
                    <a:lumMod val="50000"/>
                  </a:schemeClr>
                </a:solidFill>
                <a:latin typeface="Arial" panose="020B0604020202020204" pitchFamily="34" charset="0"/>
                <a:cs typeface="Arial" panose="020B0604020202020204" pitchFamily="34" charset="0"/>
              </a:rPr>
              <a:t>240 MeV/c Solenoid Mode </a:t>
            </a:r>
            <a:r>
              <a:rPr lang="en-GB" sz="1600" b="1" dirty="0" smtClean="0">
                <a:solidFill>
                  <a:schemeClr val="accent6">
                    <a:lumMod val="50000"/>
                  </a:schemeClr>
                </a:solidFill>
                <a:latin typeface="Arial" panose="020B0604020202020204" pitchFamily="34" charset="0"/>
                <a:cs typeface="Arial" panose="020B0604020202020204" pitchFamily="34" charset="0"/>
              </a:rPr>
              <a:t>Step </a:t>
            </a:r>
            <a:r>
              <a:rPr lang="en-GB" sz="1600" b="1" dirty="0" smtClean="0">
                <a:solidFill>
                  <a:schemeClr val="accent6">
                    <a:lumMod val="50000"/>
                  </a:schemeClr>
                </a:solidFill>
                <a:latin typeface="Arial" panose="020B0604020202020204" pitchFamily="34" charset="0"/>
                <a:cs typeface="Arial" panose="020B0604020202020204" pitchFamily="34" charset="0"/>
              </a:rPr>
              <a:t>VI</a:t>
            </a:r>
            <a:r>
              <a:rPr lang="en-GB" sz="1600" dirty="0" smtClean="0">
                <a:solidFill>
                  <a:schemeClr val="accent6">
                    <a:lumMod val="50000"/>
                  </a:schemeClr>
                </a:solidFill>
                <a:latin typeface="Arial" panose="020B0604020202020204" pitchFamily="34" charset="0"/>
                <a:cs typeface="Arial" panose="020B0604020202020204" pitchFamily="34" charset="0"/>
              </a:rPr>
              <a:t>.</a:t>
            </a:r>
            <a:endParaRPr lang="en-GB" sz="16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84746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hep.shef.ac.uk/research/mice/opera_models/autogen_plots/hall_model/NODAL_INTEGRAL_model_91/Hall/Bmod_Plots/XZ_plane/y_0/Bmod_0_500_uT_XZplane_y_0_Structures_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000000" cy="362165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hep.shef.ac.uk/research/mice/opera_models/autogen_plots/hall_model/NODAL_INTEGRAL_model_93/Hall/Bmod_Plots/XZ_plane/y_0/Bmod_0_500_uT_XZplane_y_0_Structures_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62727"/>
            <a:ext cx="9000000" cy="36216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22465" y="519921"/>
            <a:ext cx="3240360" cy="338554"/>
          </a:xfrm>
          <a:prstGeom prst="rect">
            <a:avLst/>
          </a:prstGeom>
          <a:noFill/>
        </p:spPr>
        <p:txBody>
          <a:bodyPr wrap="square" rtlCol="0">
            <a:spAutoFit/>
          </a:bodyPr>
          <a:lstStyle/>
          <a:p>
            <a:r>
              <a:rPr lang="en-GB" sz="1600" dirty="0" smtClean="0">
                <a:solidFill>
                  <a:schemeClr val="accent6">
                    <a:lumMod val="50000"/>
                  </a:schemeClr>
                </a:solidFill>
                <a:latin typeface="Arial" panose="020B0604020202020204" pitchFamily="34" charset="0"/>
                <a:cs typeface="Arial" panose="020B0604020202020204" pitchFamily="34" charset="0"/>
              </a:rPr>
              <a:t>MODEL </a:t>
            </a:r>
            <a:r>
              <a:rPr lang="en-GB" sz="1600" dirty="0" smtClean="0">
                <a:solidFill>
                  <a:schemeClr val="accent6">
                    <a:lumMod val="50000"/>
                  </a:schemeClr>
                </a:solidFill>
                <a:latin typeface="Arial" panose="020B0604020202020204" pitchFamily="34" charset="0"/>
                <a:cs typeface="Arial" panose="020B0604020202020204" pitchFamily="34" charset="0"/>
              </a:rPr>
              <a:t>91 – 5 gauss scale</a:t>
            </a:r>
            <a:endParaRPr lang="en-GB" sz="1600" dirty="0">
              <a:solidFill>
                <a:schemeClr val="accent6">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5076056" y="519920"/>
            <a:ext cx="2520280" cy="584775"/>
          </a:xfrm>
          <a:prstGeom prst="rect">
            <a:avLst/>
          </a:prstGeom>
          <a:noFill/>
        </p:spPr>
        <p:txBody>
          <a:bodyPr wrap="square" rtlCol="0">
            <a:spAutoFit/>
          </a:bodyPr>
          <a:lstStyle/>
          <a:p>
            <a:r>
              <a:rPr lang="en-GB" sz="1600" dirty="0" smtClean="0">
                <a:solidFill>
                  <a:schemeClr val="accent6">
                    <a:lumMod val="50000"/>
                  </a:schemeClr>
                </a:solidFill>
                <a:latin typeface="Arial" panose="020B0604020202020204" pitchFamily="34" charset="0"/>
                <a:cs typeface="Arial" panose="020B0604020202020204" pitchFamily="34" charset="0"/>
              </a:rPr>
              <a:t>240 MeV/c Solenoid Mode </a:t>
            </a:r>
            <a:r>
              <a:rPr lang="en-GB" sz="1600" b="1" dirty="0" smtClean="0">
                <a:solidFill>
                  <a:schemeClr val="accent6">
                    <a:lumMod val="50000"/>
                  </a:schemeClr>
                </a:solidFill>
                <a:latin typeface="Arial" panose="020B0604020202020204" pitchFamily="34" charset="0"/>
                <a:cs typeface="Arial" panose="020B0604020202020204" pitchFamily="34" charset="0"/>
              </a:rPr>
              <a:t>Step IV.</a:t>
            </a:r>
            <a:endParaRPr lang="en-GB" sz="1600" b="1" dirty="0">
              <a:solidFill>
                <a:schemeClr val="accent6">
                  <a:lumMod val="50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D3B2F1F-EADB-40BB-B864-D5D06C622458}" type="slidenum">
              <a:rPr lang="en-GB" smtClean="0"/>
              <a:t>42</a:t>
            </a:fld>
            <a:endParaRPr lang="en-GB" dirty="0"/>
          </a:p>
        </p:txBody>
      </p:sp>
      <p:sp>
        <p:nvSpPr>
          <p:cNvPr id="11" name="TextBox 10"/>
          <p:cNvSpPr txBox="1"/>
          <p:nvPr/>
        </p:nvSpPr>
        <p:spPr>
          <a:xfrm>
            <a:off x="755576" y="3429000"/>
            <a:ext cx="3240360" cy="584775"/>
          </a:xfrm>
          <a:prstGeom prst="rect">
            <a:avLst/>
          </a:prstGeom>
          <a:noFill/>
        </p:spPr>
        <p:txBody>
          <a:bodyPr wrap="square" rtlCol="0">
            <a:spAutoFit/>
          </a:bodyPr>
          <a:lstStyle/>
          <a:p>
            <a:r>
              <a:rPr lang="en-GB" sz="1600" dirty="0" smtClean="0">
                <a:solidFill>
                  <a:schemeClr val="accent6">
                    <a:lumMod val="50000"/>
                  </a:schemeClr>
                </a:solidFill>
                <a:latin typeface="Arial" panose="020B0604020202020204" pitchFamily="34" charset="0"/>
                <a:cs typeface="Arial" panose="020B0604020202020204" pitchFamily="34" charset="0"/>
              </a:rPr>
              <a:t>For Comparison:</a:t>
            </a:r>
          </a:p>
          <a:p>
            <a:r>
              <a:rPr lang="en-GB" sz="1600" dirty="0" smtClean="0">
                <a:solidFill>
                  <a:schemeClr val="accent6">
                    <a:lumMod val="50000"/>
                  </a:schemeClr>
                </a:solidFill>
                <a:latin typeface="Arial" panose="020B0604020202020204" pitchFamily="34" charset="0"/>
                <a:cs typeface="Arial" panose="020B0604020202020204" pitchFamily="34" charset="0"/>
              </a:rPr>
              <a:t>MODEL </a:t>
            </a:r>
            <a:r>
              <a:rPr lang="en-GB" sz="1600" dirty="0" smtClean="0">
                <a:solidFill>
                  <a:schemeClr val="accent6">
                    <a:lumMod val="50000"/>
                  </a:schemeClr>
                </a:solidFill>
                <a:latin typeface="Arial" panose="020B0604020202020204" pitchFamily="34" charset="0"/>
                <a:cs typeface="Arial" panose="020B0604020202020204" pitchFamily="34" charset="0"/>
              </a:rPr>
              <a:t>93 </a:t>
            </a:r>
            <a:r>
              <a:rPr lang="en-GB" sz="1600" dirty="0" smtClean="0">
                <a:solidFill>
                  <a:schemeClr val="accent6">
                    <a:lumMod val="50000"/>
                  </a:schemeClr>
                </a:solidFill>
                <a:latin typeface="Arial" panose="020B0604020202020204" pitchFamily="34" charset="0"/>
                <a:cs typeface="Arial" panose="020B0604020202020204" pitchFamily="34" charset="0"/>
              </a:rPr>
              <a:t>– 5 gauss scale</a:t>
            </a:r>
            <a:endParaRPr lang="en-GB" sz="1600" dirty="0">
              <a:solidFill>
                <a:schemeClr val="accent6">
                  <a:lumMod val="50000"/>
                </a:schemeClr>
              </a:solidFill>
              <a:latin typeface="Arial" panose="020B0604020202020204" pitchFamily="34" charset="0"/>
              <a:cs typeface="Arial" panose="020B0604020202020204" pitchFamily="34" charset="0"/>
            </a:endParaRPr>
          </a:p>
        </p:txBody>
      </p:sp>
      <p:sp>
        <p:nvSpPr>
          <p:cNvPr id="12" name="TextBox 11"/>
          <p:cNvSpPr txBox="1"/>
          <p:nvPr/>
        </p:nvSpPr>
        <p:spPr>
          <a:xfrm>
            <a:off x="5076056" y="3436302"/>
            <a:ext cx="2520280" cy="584775"/>
          </a:xfrm>
          <a:prstGeom prst="rect">
            <a:avLst/>
          </a:prstGeom>
          <a:noFill/>
        </p:spPr>
        <p:txBody>
          <a:bodyPr wrap="square" rtlCol="0">
            <a:spAutoFit/>
          </a:bodyPr>
          <a:lstStyle/>
          <a:p>
            <a:r>
              <a:rPr lang="en-GB" sz="1600" dirty="0" smtClean="0">
                <a:solidFill>
                  <a:schemeClr val="accent6">
                    <a:lumMod val="50000"/>
                  </a:schemeClr>
                </a:solidFill>
                <a:latin typeface="Arial" panose="020B0604020202020204" pitchFamily="34" charset="0"/>
                <a:cs typeface="Arial" panose="020B0604020202020204" pitchFamily="34" charset="0"/>
              </a:rPr>
              <a:t>240 MeV/c Solenoid Mode </a:t>
            </a:r>
            <a:r>
              <a:rPr lang="en-GB" sz="1600" b="1" dirty="0" smtClean="0">
                <a:solidFill>
                  <a:schemeClr val="accent6">
                    <a:lumMod val="50000"/>
                  </a:schemeClr>
                </a:solidFill>
                <a:latin typeface="Arial" panose="020B0604020202020204" pitchFamily="34" charset="0"/>
                <a:cs typeface="Arial" panose="020B0604020202020204" pitchFamily="34" charset="0"/>
              </a:rPr>
              <a:t>Step </a:t>
            </a:r>
            <a:r>
              <a:rPr lang="en-GB" sz="1600" b="1" dirty="0" smtClean="0">
                <a:solidFill>
                  <a:schemeClr val="accent6">
                    <a:lumMod val="50000"/>
                  </a:schemeClr>
                </a:solidFill>
                <a:latin typeface="Arial" panose="020B0604020202020204" pitchFamily="34" charset="0"/>
                <a:cs typeface="Arial" panose="020B0604020202020204" pitchFamily="34" charset="0"/>
              </a:rPr>
              <a:t>VI</a:t>
            </a:r>
            <a:r>
              <a:rPr lang="en-GB" sz="1600" b="1" dirty="0" smtClean="0">
                <a:solidFill>
                  <a:schemeClr val="accent6">
                    <a:lumMod val="50000"/>
                  </a:schemeClr>
                </a:solidFill>
                <a:latin typeface="Arial" panose="020B0604020202020204" pitchFamily="34" charset="0"/>
                <a:cs typeface="Arial" panose="020B0604020202020204" pitchFamily="34" charset="0"/>
              </a:rPr>
              <a:t>.</a:t>
            </a:r>
            <a:endParaRPr lang="en-GB" sz="1600" b="1" dirty="0">
              <a:solidFill>
                <a:schemeClr val="accent6">
                  <a:lumMod val="50000"/>
                </a:schemeClr>
              </a:solidFill>
              <a:latin typeface="Arial" panose="020B0604020202020204" pitchFamily="34" charset="0"/>
              <a:cs typeface="Arial" panose="020B0604020202020204" pitchFamily="34" charset="0"/>
            </a:endParaRPr>
          </a:p>
        </p:txBody>
      </p:sp>
      <p:sp>
        <p:nvSpPr>
          <p:cNvPr id="3" name="TextBox 2"/>
          <p:cNvSpPr txBox="1"/>
          <p:nvPr/>
        </p:nvSpPr>
        <p:spPr>
          <a:xfrm>
            <a:off x="755576" y="6138048"/>
            <a:ext cx="6264696" cy="646331"/>
          </a:xfrm>
          <a:prstGeom prst="rect">
            <a:avLst/>
          </a:prstGeom>
          <a:noFill/>
        </p:spPr>
        <p:txBody>
          <a:bodyPr wrap="square" rtlCol="0">
            <a:spAutoFit/>
          </a:bodyPr>
          <a:lstStyle/>
          <a:p>
            <a:r>
              <a:rPr lang="en-GB" dirty="0" smtClean="0">
                <a:solidFill>
                  <a:schemeClr val="accent6">
                    <a:lumMod val="50000"/>
                  </a:schemeClr>
                </a:solidFill>
                <a:latin typeface="Arial" panose="020B0604020202020204" pitchFamily="34" charset="0"/>
                <a:cs typeface="Arial" panose="020B0604020202020204" pitchFamily="34" charset="0"/>
              </a:rPr>
              <a:t>In step VI the increased length of the cooling channel moves the 5 gauss line further west</a:t>
            </a:r>
            <a:endParaRPr lang="en-GB"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14416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hep.shef.ac.uk/research/mice/opera_models/autogen_plots/hall_model/NODAL_INTEGRAL_model_96/Hall/Bmod_Plots/XZ_plane/y_0/Bmod_0_500_uT_XZplane_y_0_Structures_Of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1" y="3236348"/>
            <a:ext cx="9000000" cy="36216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hep.shef.ac.uk/research/mice/opera_models/autogen_plots/hall_model/NODAL_INTEGRAL_model_93/Hall/Bmod_Plots/XZ_plane/y_0/Bmod_0_500_uT_XZplane_y_0_Structures_Of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71" y="390214"/>
            <a:ext cx="9000000" cy="362356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D3B2F1F-EADB-40BB-B864-D5D06C622458}" type="slidenum">
              <a:rPr lang="en-GB" smtClean="0"/>
              <a:t>43</a:t>
            </a:fld>
            <a:endParaRPr lang="en-GB"/>
          </a:p>
        </p:txBody>
      </p:sp>
      <p:sp>
        <p:nvSpPr>
          <p:cNvPr id="11" name="TextBox 10"/>
          <p:cNvSpPr txBox="1"/>
          <p:nvPr/>
        </p:nvSpPr>
        <p:spPr>
          <a:xfrm>
            <a:off x="827584" y="730763"/>
            <a:ext cx="3240360" cy="338554"/>
          </a:xfrm>
          <a:prstGeom prst="rect">
            <a:avLst/>
          </a:prstGeom>
          <a:noFill/>
        </p:spPr>
        <p:txBody>
          <a:bodyPr wrap="square" rtlCol="0">
            <a:spAutoFit/>
          </a:bodyPr>
          <a:lstStyle/>
          <a:p>
            <a:r>
              <a:rPr lang="en-GB" sz="1600" dirty="0" smtClean="0">
                <a:solidFill>
                  <a:schemeClr val="accent6">
                    <a:lumMod val="50000"/>
                  </a:schemeClr>
                </a:solidFill>
                <a:latin typeface="Arial" panose="020B0604020202020204" pitchFamily="34" charset="0"/>
                <a:cs typeface="Arial" panose="020B0604020202020204" pitchFamily="34" charset="0"/>
              </a:rPr>
              <a:t>MODEL 93 </a:t>
            </a:r>
            <a:r>
              <a:rPr lang="en-GB" sz="1600" dirty="0" smtClean="0">
                <a:solidFill>
                  <a:schemeClr val="accent6">
                    <a:lumMod val="50000"/>
                  </a:schemeClr>
                </a:solidFill>
                <a:latin typeface="Arial" panose="020B0604020202020204" pitchFamily="34" charset="0"/>
                <a:cs typeface="Arial" panose="020B0604020202020204" pitchFamily="34" charset="0"/>
              </a:rPr>
              <a:t>– 5 gauss scale</a:t>
            </a:r>
            <a:endParaRPr lang="en-GB" sz="1600" dirty="0">
              <a:solidFill>
                <a:schemeClr val="accent6">
                  <a:lumMod val="50000"/>
                </a:schemeClr>
              </a:solidFill>
              <a:latin typeface="Arial" panose="020B0604020202020204" pitchFamily="34" charset="0"/>
              <a:cs typeface="Arial" panose="020B0604020202020204" pitchFamily="34" charset="0"/>
            </a:endParaRPr>
          </a:p>
        </p:txBody>
      </p:sp>
      <p:sp>
        <p:nvSpPr>
          <p:cNvPr id="12" name="TextBox 11"/>
          <p:cNvSpPr txBox="1"/>
          <p:nvPr/>
        </p:nvSpPr>
        <p:spPr>
          <a:xfrm>
            <a:off x="4680012" y="730762"/>
            <a:ext cx="2808312" cy="584775"/>
          </a:xfrm>
          <a:prstGeom prst="rect">
            <a:avLst/>
          </a:prstGeom>
          <a:noFill/>
        </p:spPr>
        <p:txBody>
          <a:bodyPr wrap="square" rtlCol="0">
            <a:spAutoFit/>
          </a:bodyPr>
          <a:lstStyle/>
          <a:p>
            <a:r>
              <a:rPr lang="en-GB" sz="1600" dirty="0" smtClean="0">
                <a:solidFill>
                  <a:schemeClr val="accent6">
                    <a:lumMod val="50000"/>
                  </a:schemeClr>
                </a:solidFill>
                <a:latin typeface="Arial" panose="020B0604020202020204" pitchFamily="34" charset="0"/>
                <a:cs typeface="Arial" panose="020B0604020202020204" pitchFamily="34" charset="0"/>
              </a:rPr>
              <a:t>240 MeV/c Solenoid Mode Step </a:t>
            </a:r>
            <a:r>
              <a:rPr lang="en-GB" sz="1600" dirty="0" smtClean="0">
                <a:solidFill>
                  <a:schemeClr val="accent6">
                    <a:lumMod val="50000"/>
                  </a:schemeClr>
                </a:solidFill>
                <a:latin typeface="Arial" panose="020B0604020202020204" pitchFamily="34" charset="0"/>
                <a:cs typeface="Arial" panose="020B0604020202020204" pitchFamily="34" charset="0"/>
              </a:rPr>
              <a:t>VI</a:t>
            </a:r>
            <a:r>
              <a:rPr lang="en-GB" sz="1600" dirty="0" smtClean="0">
                <a:solidFill>
                  <a:schemeClr val="accent6">
                    <a:lumMod val="50000"/>
                  </a:schemeClr>
                </a:solidFill>
                <a:latin typeface="Arial" panose="020B0604020202020204" pitchFamily="34" charset="0"/>
                <a:cs typeface="Arial" panose="020B0604020202020204" pitchFamily="34" charset="0"/>
              </a:rPr>
              <a:t>.</a:t>
            </a:r>
            <a:endParaRPr lang="en-GB" sz="1600" dirty="0">
              <a:solidFill>
                <a:schemeClr val="accent6">
                  <a:lumMod val="50000"/>
                </a:schemeClr>
              </a:solidFill>
              <a:latin typeface="Arial" panose="020B0604020202020204" pitchFamily="34" charset="0"/>
              <a:cs typeface="Arial" panose="020B0604020202020204" pitchFamily="34" charset="0"/>
            </a:endParaRPr>
          </a:p>
        </p:txBody>
      </p:sp>
      <p:sp>
        <p:nvSpPr>
          <p:cNvPr id="10" name="TextBox 9"/>
          <p:cNvSpPr txBox="1"/>
          <p:nvPr/>
        </p:nvSpPr>
        <p:spPr>
          <a:xfrm>
            <a:off x="827584" y="3573016"/>
            <a:ext cx="3240360" cy="584775"/>
          </a:xfrm>
          <a:prstGeom prst="rect">
            <a:avLst/>
          </a:prstGeom>
          <a:noFill/>
        </p:spPr>
        <p:txBody>
          <a:bodyPr wrap="square" rtlCol="0">
            <a:spAutoFit/>
          </a:bodyPr>
          <a:lstStyle/>
          <a:p>
            <a:r>
              <a:rPr lang="en-GB" sz="1600" dirty="0" smtClean="0">
                <a:solidFill>
                  <a:schemeClr val="accent6">
                    <a:lumMod val="50000"/>
                  </a:schemeClr>
                </a:solidFill>
                <a:latin typeface="Arial" panose="020B0604020202020204" pitchFamily="34" charset="0"/>
                <a:cs typeface="Arial" panose="020B0604020202020204" pitchFamily="34" charset="0"/>
              </a:rPr>
              <a:t>For Comparison:</a:t>
            </a:r>
          </a:p>
          <a:p>
            <a:r>
              <a:rPr lang="en-GB" sz="1600" dirty="0" smtClean="0">
                <a:solidFill>
                  <a:schemeClr val="accent6">
                    <a:lumMod val="50000"/>
                  </a:schemeClr>
                </a:solidFill>
                <a:latin typeface="Arial" panose="020B0604020202020204" pitchFamily="34" charset="0"/>
                <a:cs typeface="Arial" panose="020B0604020202020204" pitchFamily="34" charset="0"/>
              </a:rPr>
              <a:t>MODEL </a:t>
            </a:r>
            <a:r>
              <a:rPr lang="en-GB" sz="1600" dirty="0" smtClean="0">
                <a:solidFill>
                  <a:schemeClr val="accent6">
                    <a:lumMod val="50000"/>
                  </a:schemeClr>
                </a:solidFill>
                <a:latin typeface="Arial" panose="020B0604020202020204" pitchFamily="34" charset="0"/>
                <a:cs typeface="Arial" panose="020B0604020202020204" pitchFamily="34" charset="0"/>
              </a:rPr>
              <a:t>96 </a:t>
            </a:r>
            <a:r>
              <a:rPr lang="en-GB" sz="1600" dirty="0" smtClean="0">
                <a:solidFill>
                  <a:schemeClr val="accent6">
                    <a:lumMod val="50000"/>
                  </a:schemeClr>
                </a:solidFill>
                <a:latin typeface="Arial" panose="020B0604020202020204" pitchFamily="34" charset="0"/>
                <a:cs typeface="Arial" panose="020B0604020202020204" pitchFamily="34" charset="0"/>
              </a:rPr>
              <a:t>– 5 gauss scale</a:t>
            </a:r>
            <a:endParaRPr lang="en-GB" sz="1600" dirty="0">
              <a:solidFill>
                <a:schemeClr val="accent6">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4680012" y="3573015"/>
            <a:ext cx="2520280" cy="584775"/>
          </a:xfrm>
          <a:prstGeom prst="rect">
            <a:avLst/>
          </a:prstGeom>
          <a:noFill/>
        </p:spPr>
        <p:txBody>
          <a:bodyPr wrap="square" rtlCol="0">
            <a:spAutoFit/>
          </a:bodyPr>
          <a:lstStyle/>
          <a:p>
            <a:r>
              <a:rPr lang="en-GB" sz="1600" dirty="0" smtClean="0">
                <a:solidFill>
                  <a:schemeClr val="accent6">
                    <a:lumMod val="50000"/>
                  </a:schemeClr>
                </a:solidFill>
                <a:latin typeface="Arial" panose="020B0604020202020204" pitchFamily="34" charset="0"/>
                <a:cs typeface="Arial" panose="020B0604020202020204" pitchFamily="34" charset="0"/>
              </a:rPr>
              <a:t>240 MeV/c </a:t>
            </a:r>
            <a:r>
              <a:rPr lang="en-GB" sz="1600" dirty="0" smtClean="0">
                <a:solidFill>
                  <a:schemeClr val="accent6">
                    <a:lumMod val="50000"/>
                  </a:schemeClr>
                </a:solidFill>
                <a:latin typeface="Arial" panose="020B0604020202020204" pitchFamily="34" charset="0"/>
                <a:cs typeface="Arial" panose="020B0604020202020204" pitchFamily="34" charset="0"/>
              </a:rPr>
              <a:t>Flip Mode </a:t>
            </a:r>
            <a:r>
              <a:rPr lang="en-GB" sz="1600" dirty="0" smtClean="0">
                <a:solidFill>
                  <a:schemeClr val="accent6">
                    <a:lumMod val="50000"/>
                  </a:schemeClr>
                </a:solidFill>
                <a:latin typeface="Arial" panose="020B0604020202020204" pitchFamily="34" charset="0"/>
                <a:cs typeface="Arial" panose="020B0604020202020204" pitchFamily="34" charset="0"/>
              </a:rPr>
              <a:t>Step </a:t>
            </a:r>
            <a:r>
              <a:rPr lang="en-GB" sz="1600" dirty="0" smtClean="0">
                <a:solidFill>
                  <a:schemeClr val="accent6">
                    <a:lumMod val="50000"/>
                  </a:schemeClr>
                </a:solidFill>
                <a:latin typeface="Arial" panose="020B0604020202020204" pitchFamily="34" charset="0"/>
                <a:cs typeface="Arial" panose="020B0604020202020204" pitchFamily="34" charset="0"/>
              </a:rPr>
              <a:t>VI</a:t>
            </a:r>
            <a:r>
              <a:rPr lang="en-GB" sz="1600" dirty="0" smtClean="0">
                <a:solidFill>
                  <a:schemeClr val="accent6">
                    <a:lumMod val="50000"/>
                  </a:schemeClr>
                </a:solidFill>
                <a:latin typeface="Arial" panose="020B0604020202020204" pitchFamily="34" charset="0"/>
                <a:cs typeface="Arial" panose="020B0604020202020204" pitchFamily="34" charset="0"/>
              </a:rPr>
              <a:t>.</a:t>
            </a:r>
            <a:endParaRPr lang="en-GB" sz="16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29412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B76208D-B1C3-45EC-920B-6CDE767397A1}" type="slidenum">
              <a:rPr lang="en-US" smtClean="0"/>
              <a:pPr/>
              <a:t>44</a:t>
            </a:fld>
            <a:endParaRPr lang="en-US"/>
          </a:p>
        </p:txBody>
      </p:sp>
      <p:sp>
        <p:nvSpPr>
          <p:cNvPr id="7" name="Title 1"/>
          <p:cNvSpPr>
            <a:spLocks noGrp="1"/>
          </p:cNvSpPr>
          <p:nvPr>
            <p:ph type="title"/>
          </p:nvPr>
        </p:nvSpPr>
        <p:spPr>
          <a:xfrm>
            <a:off x="457200" y="274638"/>
            <a:ext cx="8229600" cy="778098"/>
          </a:xfrm>
        </p:spPr>
        <p:txBody>
          <a:bodyPr>
            <a:noAutofit/>
          </a:bodyPr>
          <a:lstStyle/>
          <a:p>
            <a:r>
              <a:rPr lang="en-GB" sz="2800" dirty="0" smtClean="0">
                <a:latin typeface="Arial" pitchFamily="34" charset="0"/>
                <a:ea typeface="Verdana" pitchFamily="34" charset="0"/>
                <a:cs typeface="Arial" pitchFamily="34" charset="0"/>
              </a:rPr>
              <a:t>Conclusions</a:t>
            </a:r>
            <a:endParaRPr lang="en-GB" sz="2800" dirty="0">
              <a:latin typeface="Arial" pitchFamily="34" charset="0"/>
              <a:ea typeface="Verdana" pitchFamily="34" charset="0"/>
              <a:cs typeface="Arial" pitchFamily="34" charset="0"/>
            </a:endParaRPr>
          </a:p>
        </p:txBody>
      </p:sp>
      <p:sp>
        <p:nvSpPr>
          <p:cNvPr id="2" name="TextBox 1"/>
          <p:cNvSpPr txBox="1"/>
          <p:nvPr/>
        </p:nvSpPr>
        <p:spPr>
          <a:xfrm>
            <a:off x="539552" y="948690"/>
            <a:ext cx="8064896" cy="5632311"/>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accent6">
                    <a:lumMod val="50000"/>
                  </a:schemeClr>
                </a:solidFill>
                <a:latin typeface="Arial" panose="020B0604020202020204" pitchFamily="34" charset="0"/>
                <a:cs typeface="Arial" panose="020B0604020202020204" pitchFamily="34" charset="0"/>
              </a:rPr>
              <a:t>We have successfully developed a tool that allows us to predict the stray field produced from the MICE magnets in the MICE hall and the surrounding buildings. The results from these models have been made publicly available as well as an extensive image library.</a:t>
            </a:r>
          </a:p>
          <a:p>
            <a:pPr marL="285750" indent="-285750">
              <a:buFont typeface="Arial" panose="020B0604020202020204" pitchFamily="34" charset="0"/>
              <a:buChar char="•"/>
            </a:pPr>
            <a:endParaRPr lang="en-GB" dirty="0">
              <a:solidFill>
                <a:schemeClr val="accent6">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chemeClr val="accent6">
                    <a:lumMod val="50000"/>
                  </a:schemeClr>
                </a:solidFill>
                <a:latin typeface="Arial" panose="020B0604020202020204" pitchFamily="34" charset="0"/>
                <a:cs typeface="Arial" panose="020B0604020202020204" pitchFamily="34" charset="0"/>
              </a:rPr>
              <a:t>A lot of work has been put into developing the model to ensure within the limitation of producing a tractable model that it accurately represents the stray field within the MICE hall.</a:t>
            </a:r>
          </a:p>
          <a:p>
            <a:pPr marL="285750" indent="-285750">
              <a:buFont typeface="Arial" panose="020B0604020202020204" pitchFamily="34" charset="0"/>
              <a:buChar char="•"/>
            </a:pPr>
            <a:endParaRPr lang="en-GB" dirty="0">
              <a:solidFill>
                <a:schemeClr val="accent6">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chemeClr val="accent6">
                    <a:lumMod val="50000"/>
                  </a:schemeClr>
                </a:solidFill>
                <a:latin typeface="Arial" panose="020B0604020202020204" pitchFamily="34" charset="0"/>
                <a:cs typeface="Arial" panose="020B0604020202020204" pitchFamily="34" charset="0"/>
              </a:rPr>
              <a:t>The model has been instrumental in isolating likely problem areas and making initial predictions of the stray field in many areas both within and surrounding the MICE Hall.</a:t>
            </a:r>
          </a:p>
          <a:p>
            <a:pPr marL="285750" indent="-285750">
              <a:buFont typeface="Arial" panose="020B0604020202020204" pitchFamily="34" charset="0"/>
              <a:buChar char="•"/>
            </a:pPr>
            <a:endParaRPr lang="en-GB" dirty="0">
              <a:solidFill>
                <a:schemeClr val="accent6">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chemeClr val="accent6">
                    <a:lumMod val="50000"/>
                  </a:schemeClr>
                </a:solidFill>
                <a:latin typeface="Arial" panose="020B0604020202020204" pitchFamily="34" charset="0"/>
                <a:cs typeface="Arial" panose="020B0604020202020204" pitchFamily="34" charset="0"/>
              </a:rPr>
              <a:t>The complexity of the model has prevented us from benchmarking the model, and herein lies the greatest risk and reason for not recommending the model to be used as the basis for the baseline solution.</a:t>
            </a:r>
          </a:p>
          <a:p>
            <a:pPr marL="285750" indent="-285750">
              <a:buFont typeface="Arial" panose="020B0604020202020204" pitchFamily="34" charset="0"/>
              <a:buChar char="•"/>
            </a:pPr>
            <a:endParaRPr lang="en-GB" dirty="0">
              <a:solidFill>
                <a:schemeClr val="accent6">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chemeClr val="accent6">
                    <a:lumMod val="50000"/>
                  </a:schemeClr>
                </a:solidFill>
                <a:latin typeface="Arial" panose="020B0604020202020204" pitchFamily="34" charset="0"/>
                <a:cs typeface="Arial" panose="020B0604020202020204" pitchFamily="34" charset="0"/>
              </a:rPr>
              <a:t>Although not shown in this presentation the the early yoke design for Step IV has been implemented in the model and so can be continued to be used to support the field prediction effort.</a:t>
            </a:r>
            <a:endParaRPr lang="en-GB"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682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23rd Sept 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5</a:t>
            </a:fld>
            <a:endParaRPr lang="en-US"/>
          </a:p>
        </p:txBody>
      </p:sp>
      <p:sp>
        <p:nvSpPr>
          <p:cNvPr id="7" name="Title 1"/>
          <p:cNvSpPr>
            <a:spLocks noGrp="1"/>
          </p:cNvSpPr>
          <p:nvPr>
            <p:ph type="title"/>
          </p:nvPr>
        </p:nvSpPr>
        <p:spPr>
          <a:xfrm>
            <a:off x="457200" y="274638"/>
            <a:ext cx="8229600" cy="634082"/>
          </a:xfrm>
        </p:spPr>
        <p:txBody>
          <a:bodyPr>
            <a:normAutofit fontScale="90000"/>
          </a:bodyPr>
          <a:lstStyle/>
          <a:p>
            <a:r>
              <a:rPr lang="en-GB" sz="3600" dirty="0" smtClean="0">
                <a:latin typeface="Arial" pitchFamily="34" charset="0"/>
                <a:ea typeface="Tahoma" pitchFamily="34" charset="0"/>
                <a:cs typeface="Arial" pitchFamily="34" charset="0"/>
              </a:rPr>
              <a:t>Defining the Problem</a:t>
            </a:r>
            <a:endParaRPr lang="en-US" sz="3600" dirty="0">
              <a:latin typeface="Arial" pitchFamily="34" charset="0"/>
              <a:ea typeface="Tahoma" pitchFamily="34" charset="0"/>
              <a:cs typeface="Arial" pitchFamily="34" charset="0"/>
            </a:endParaRPr>
          </a:p>
        </p:txBody>
      </p:sp>
      <p:sp>
        <p:nvSpPr>
          <p:cNvPr id="8" name="TextBox 7"/>
          <p:cNvSpPr txBox="1"/>
          <p:nvPr/>
        </p:nvSpPr>
        <p:spPr>
          <a:xfrm>
            <a:off x="395536" y="1268760"/>
            <a:ext cx="8280920" cy="4524315"/>
          </a:xfrm>
          <a:prstGeom prst="rect">
            <a:avLst/>
          </a:prstGeom>
          <a:noFill/>
        </p:spPr>
        <p:txBody>
          <a:bodyPr wrap="square" rtlCol="0">
            <a:spAutoFit/>
          </a:bodyPr>
          <a:lstStyle/>
          <a:p>
            <a:pPr>
              <a:buNone/>
            </a:pPr>
            <a:r>
              <a:rPr lang="en-GB" dirty="0" smtClean="0">
                <a:solidFill>
                  <a:schemeClr val="accent6">
                    <a:lumMod val="50000"/>
                  </a:schemeClr>
                </a:solidFill>
                <a:latin typeface="Arial" pitchFamily="34" charset="0"/>
                <a:ea typeface="Tahoma" pitchFamily="34" charset="0"/>
                <a:cs typeface="Arial" pitchFamily="34" charset="0"/>
              </a:rPr>
              <a:t>Since then a significant amount of work done has to been to try and ascertain:</a:t>
            </a:r>
          </a:p>
          <a:p>
            <a:pPr>
              <a:buNone/>
            </a:pPr>
            <a:endParaRPr lang="en-GB" dirty="0" smtClean="0">
              <a:solidFill>
                <a:srgbClr val="7030A0"/>
              </a:solidFill>
              <a:latin typeface="Arial" pitchFamily="34" charset="0"/>
              <a:ea typeface="Tahoma" pitchFamily="34" charset="0"/>
              <a:cs typeface="Arial" pitchFamily="34" charset="0"/>
            </a:endParaRPr>
          </a:p>
          <a:p>
            <a:pPr>
              <a:buFont typeface="Arial" pitchFamily="34" charset="0"/>
              <a:buChar char="•"/>
            </a:pPr>
            <a:r>
              <a:rPr lang="en-GB" dirty="0" smtClean="0">
                <a:solidFill>
                  <a:srgbClr val="7030A0"/>
                </a:solidFill>
                <a:latin typeface="Arial" pitchFamily="34" charset="0"/>
                <a:ea typeface="Tahoma" pitchFamily="34" charset="0"/>
                <a:cs typeface="Arial" pitchFamily="34" charset="0"/>
              </a:rPr>
              <a:t> What is the extent of the problem?</a:t>
            </a:r>
            <a:endParaRPr lang="en-GB" dirty="0" smtClean="0">
              <a:solidFill>
                <a:srgbClr val="7030A0"/>
              </a:solidFill>
              <a:latin typeface="Arial" pitchFamily="34" charset="0"/>
              <a:ea typeface="Tahoma" pitchFamily="34" charset="0"/>
              <a:cs typeface="Arial" pitchFamily="34" charset="0"/>
            </a:endParaRPr>
          </a:p>
          <a:p>
            <a:pPr>
              <a:buFont typeface="Arial" pitchFamily="34" charset="0"/>
              <a:buChar char="•"/>
            </a:pPr>
            <a:r>
              <a:rPr lang="en-GB" dirty="0" smtClean="0">
                <a:solidFill>
                  <a:srgbClr val="7030A0"/>
                </a:solidFill>
                <a:latin typeface="Arial" pitchFamily="34" charset="0"/>
                <a:ea typeface="Tahoma" pitchFamily="34" charset="0"/>
                <a:cs typeface="Arial" pitchFamily="34" charset="0"/>
              </a:rPr>
              <a:t> What areas of the experimental hall are particularly affected?</a:t>
            </a:r>
          </a:p>
          <a:p>
            <a:pPr>
              <a:buFont typeface="Arial" pitchFamily="34" charset="0"/>
              <a:buChar char="•"/>
            </a:pPr>
            <a:r>
              <a:rPr lang="en-GB" dirty="0" smtClean="0">
                <a:solidFill>
                  <a:srgbClr val="7030A0"/>
                </a:solidFill>
                <a:latin typeface="Arial" pitchFamily="34" charset="0"/>
                <a:ea typeface="Tahoma" pitchFamily="34" charset="0"/>
                <a:cs typeface="Arial" pitchFamily="34" charset="0"/>
              </a:rPr>
              <a:t> What items are particularly affected?</a:t>
            </a:r>
          </a:p>
          <a:p>
            <a:pPr>
              <a:buNone/>
            </a:pPr>
            <a:endParaRPr lang="en-GB" dirty="0" smtClean="0">
              <a:solidFill>
                <a:srgbClr val="0066FF"/>
              </a:solidFill>
              <a:latin typeface="Arial" pitchFamily="34" charset="0"/>
              <a:ea typeface="Tahoma" pitchFamily="34" charset="0"/>
              <a:cs typeface="Arial" pitchFamily="34" charset="0"/>
            </a:endParaRPr>
          </a:p>
          <a:p>
            <a:pPr>
              <a:buFont typeface="Arial" pitchFamily="34" charset="0"/>
              <a:buChar char="•"/>
            </a:pPr>
            <a:r>
              <a:rPr lang="en-GB" dirty="0" smtClean="0">
                <a:solidFill>
                  <a:srgbClr val="0066FF"/>
                </a:solidFill>
                <a:latin typeface="Arial" pitchFamily="34" charset="0"/>
                <a:ea typeface="Tahoma" pitchFamily="34" charset="0"/>
                <a:cs typeface="Arial" pitchFamily="34" charset="0"/>
              </a:rPr>
              <a:t> Are there areas of the experimental hall that are not so badly affected by stray field and is it ok to put equipment in those areas?</a:t>
            </a:r>
          </a:p>
          <a:p>
            <a:pPr>
              <a:buFont typeface="Arial" pitchFamily="34" charset="0"/>
              <a:buChar char="•"/>
            </a:pPr>
            <a:endParaRPr lang="en-GB" dirty="0" smtClean="0">
              <a:solidFill>
                <a:srgbClr val="0066FF"/>
              </a:solidFill>
              <a:latin typeface="Arial" pitchFamily="34" charset="0"/>
              <a:ea typeface="Tahoma" pitchFamily="34" charset="0"/>
              <a:cs typeface="Arial" pitchFamily="34" charset="0"/>
            </a:endParaRPr>
          </a:p>
          <a:p>
            <a:pPr>
              <a:buFont typeface="Arial" pitchFamily="34" charset="0"/>
              <a:buChar char="•"/>
            </a:pPr>
            <a:r>
              <a:rPr lang="en-GB" dirty="0" smtClean="0">
                <a:solidFill>
                  <a:srgbClr val="0066FF"/>
                </a:solidFill>
                <a:latin typeface="Arial" pitchFamily="34" charset="0"/>
                <a:ea typeface="Tahoma" pitchFamily="34" charset="0"/>
                <a:cs typeface="Arial" pitchFamily="34" charset="0"/>
              </a:rPr>
              <a:t> Where equipment can’t be moved, what is the effect of the field on that equipment and if necessary can it be mitigated?</a:t>
            </a:r>
          </a:p>
          <a:p>
            <a:pPr>
              <a:buFont typeface="Arial" pitchFamily="34" charset="0"/>
              <a:buChar char="•"/>
            </a:pPr>
            <a:endParaRPr lang="en-GB" dirty="0">
              <a:solidFill>
                <a:srgbClr val="0066FF"/>
              </a:solidFill>
              <a:latin typeface="Arial" pitchFamily="34" charset="0"/>
              <a:ea typeface="Tahoma" pitchFamily="34" charset="0"/>
              <a:cs typeface="Arial" pitchFamily="34" charset="0"/>
            </a:endParaRPr>
          </a:p>
          <a:p>
            <a:pPr>
              <a:buFont typeface="Arial" pitchFamily="34" charset="0"/>
              <a:buChar char="•"/>
            </a:pPr>
            <a:r>
              <a:rPr lang="en-GB" dirty="0" smtClean="0">
                <a:solidFill>
                  <a:srgbClr val="FF0000"/>
                </a:solidFill>
                <a:latin typeface="Arial" pitchFamily="34" charset="0"/>
                <a:ea typeface="Tahoma" pitchFamily="34" charset="0"/>
                <a:cs typeface="Arial" pitchFamily="34" charset="0"/>
              </a:rPr>
              <a:t> Can the field be mitigated with a retrofitted return yoke?</a:t>
            </a:r>
          </a:p>
          <a:p>
            <a:pPr>
              <a:buFont typeface="Arial" pitchFamily="34" charset="0"/>
              <a:buChar char="•"/>
            </a:pPr>
            <a:endParaRPr lang="en-GB" dirty="0">
              <a:solidFill>
                <a:schemeClr val="accent4">
                  <a:lumMod val="50000"/>
                </a:schemeClr>
              </a:solidFill>
              <a:latin typeface="Arial" pitchFamily="34" charset="0"/>
              <a:ea typeface="Tahoma" pitchFamily="34" charset="0"/>
              <a:cs typeface="Arial" pitchFamily="34" charset="0"/>
            </a:endParaRPr>
          </a:p>
          <a:p>
            <a:pPr>
              <a:buFont typeface="Arial" pitchFamily="34" charset="0"/>
              <a:buChar char="•"/>
            </a:pPr>
            <a:r>
              <a:rPr lang="en-GB" dirty="0" smtClean="0">
                <a:solidFill>
                  <a:schemeClr val="accent6">
                    <a:lumMod val="50000"/>
                  </a:schemeClr>
                </a:solidFill>
                <a:latin typeface="Arial" pitchFamily="34" charset="0"/>
                <a:ea typeface="Tahoma" pitchFamily="34" charset="0"/>
                <a:cs typeface="Arial" pitchFamily="34" charset="0"/>
              </a:rPr>
              <a:t>In trying to fix this problem what </a:t>
            </a:r>
            <a:r>
              <a:rPr lang="en-GB" dirty="0">
                <a:solidFill>
                  <a:schemeClr val="accent6">
                    <a:lumMod val="50000"/>
                  </a:schemeClr>
                </a:solidFill>
                <a:latin typeface="Arial" pitchFamily="34" charset="0"/>
                <a:ea typeface="Tahoma" pitchFamily="34" charset="0"/>
                <a:cs typeface="Arial" pitchFamily="34" charset="0"/>
              </a:rPr>
              <a:t>s</a:t>
            </a:r>
            <a:r>
              <a:rPr lang="en-GB" dirty="0" smtClean="0">
                <a:solidFill>
                  <a:schemeClr val="accent6">
                    <a:lumMod val="50000"/>
                  </a:schemeClr>
                </a:solidFill>
                <a:latin typeface="Arial" pitchFamily="34" charset="0"/>
                <a:ea typeface="Tahoma" pitchFamily="34" charset="0"/>
                <a:cs typeface="Arial" pitchFamily="34" charset="0"/>
              </a:rPr>
              <a:t>pecification do we need to work to?</a:t>
            </a:r>
          </a:p>
          <a:p>
            <a:endParaRPr lang="en-US" dirty="0">
              <a:solidFill>
                <a:schemeClr val="accent6">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23rd Sept 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6</a:t>
            </a:fld>
            <a:endParaRPr lang="en-US"/>
          </a:p>
        </p:txBody>
      </p:sp>
      <p:sp>
        <p:nvSpPr>
          <p:cNvPr id="7" name="Title 1"/>
          <p:cNvSpPr>
            <a:spLocks noGrp="1"/>
          </p:cNvSpPr>
          <p:nvPr>
            <p:ph type="title"/>
          </p:nvPr>
        </p:nvSpPr>
        <p:spPr>
          <a:xfrm>
            <a:off x="457200" y="274638"/>
            <a:ext cx="8229600" cy="634082"/>
          </a:xfrm>
        </p:spPr>
        <p:txBody>
          <a:bodyPr>
            <a:normAutofit fontScale="90000"/>
          </a:bodyPr>
          <a:lstStyle/>
          <a:p>
            <a:r>
              <a:rPr lang="en-US" sz="3600" dirty="0" smtClean="0">
                <a:latin typeface="Arial" pitchFamily="34" charset="0"/>
                <a:ea typeface="Tahoma" pitchFamily="34" charset="0"/>
                <a:cs typeface="Arial" pitchFamily="34" charset="0"/>
              </a:rPr>
              <a:t>Specification</a:t>
            </a:r>
            <a:endParaRPr lang="en-US" sz="3600" dirty="0">
              <a:latin typeface="Arial" pitchFamily="34" charset="0"/>
              <a:ea typeface="Tahoma" pitchFamily="34" charset="0"/>
              <a:cs typeface="Arial" pitchFamily="34" charset="0"/>
            </a:endParaRPr>
          </a:p>
        </p:txBody>
      </p:sp>
      <p:sp>
        <p:nvSpPr>
          <p:cNvPr id="8" name="TextBox 7"/>
          <p:cNvSpPr txBox="1"/>
          <p:nvPr/>
        </p:nvSpPr>
        <p:spPr>
          <a:xfrm>
            <a:off x="406968" y="1052736"/>
            <a:ext cx="8280920" cy="4524315"/>
          </a:xfrm>
          <a:prstGeom prst="rect">
            <a:avLst/>
          </a:prstGeom>
          <a:noFill/>
        </p:spPr>
        <p:txBody>
          <a:bodyPr wrap="square" rtlCol="0">
            <a:spAutoFit/>
          </a:bodyPr>
          <a:lstStyle/>
          <a:p>
            <a:pPr>
              <a:buNone/>
            </a:pPr>
            <a:r>
              <a:rPr lang="en-GB" dirty="0">
                <a:solidFill>
                  <a:schemeClr val="accent6">
                    <a:lumMod val="50000"/>
                  </a:schemeClr>
                </a:solidFill>
                <a:latin typeface="Arial" pitchFamily="34" charset="0"/>
                <a:cs typeface="Arial" pitchFamily="34" charset="0"/>
              </a:rPr>
              <a:t>1) We need to </a:t>
            </a:r>
            <a:r>
              <a:rPr lang="en-GB" dirty="0" smtClean="0">
                <a:solidFill>
                  <a:schemeClr val="accent6">
                    <a:lumMod val="50000"/>
                  </a:schemeClr>
                </a:solidFill>
                <a:latin typeface="Arial" pitchFamily="34" charset="0"/>
                <a:cs typeface="Arial" pitchFamily="34" charset="0"/>
              </a:rPr>
              <a:t>find </a:t>
            </a:r>
            <a:r>
              <a:rPr lang="en-GB" dirty="0">
                <a:solidFill>
                  <a:schemeClr val="accent6">
                    <a:lumMod val="50000"/>
                  </a:schemeClr>
                </a:solidFill>
                <a:latin typeface="Arial" pitchFamily="34" charset="0"/>
                <a:cs typeface="Arial" pitchFamily="34" charset="0"/>
              </a:rPr>
              <a:t>a solution that permits the MICE magnets </a:t>
            </a:r>
            <a:r>
              <a:rPr lang="en-GB" dirty="0" smtClean="0">
                <a:solidFill>
                  <a:schemeClr val="accent6">
                    <a:lumMod val="50000"/>
                  </a:schemeClr>
                </a:solidFill>
                <a:latin typeface="Arial" pitchFamily="34" charset="0"/>
                <a:cs typeface="Arial" pitchFamily="34" charset="0"/>
              </a:rPr>
              <a:t>to be </a:t>
            </a:r>
            <a:r>
              <a:rPr lang="en-GB" dirty="0">
                <a:solidFill>
                  <a:schemeClr val="accent6">
                    <a:lumMod val="50000"/>
                  </a:schemeClr>
                </a:solidFill>
                <a:latin typeface="Arial" pitchFamily="34" charset="0"/>
                <a:cs typeface="Arial" pitchFamily="34" charset="0"/>
              </a:rPr>
              <a:t>utilised to their full operating currents, in </a:t>
            </a:r>
            <a:r>
              <a:rPr lang="en-GB" dirty="0" smtClean="0">
                <a:solidFill>
                  <a:schemeClr val="accent6">
                    <a:lumMod val="50000"/>
                  </a:schemeClr>
                </a:solidFill>
                <a:latin typeface="Arial" pitchFamily="34" charset="0"/>
                <a:cs typeface="Arial" pitchFamily="34" charset="0"/>
              </a:rPr>
              <a:t>both flip </a:t>
            </a:r>
            <a:r>
              <a:rPr lang="en-GB" dirty="0">
                <a:solidFill>
                  <a:schemeClr val="accent6">
                    <a:lumMod val="50000"/>
                  </a:schemeClr>
                </a:solidFill>
                <a:latin typeface="Arial" pitchFamily="34" charset="0"/>
                <a:cs typeface="Arial" pitchFamily="34" charset="0"/>
              </a:rPr>
              <a:t>and </a:t>
            </a:r>
            <a:r>
              <a:rPr lang="en-GB" dirty="0" smtClean="0">
                <a:solidFill>
                  <a:schemeClr val="accent6">
                    <a:lumMod val="50000"/>
                  </a:schemeClr>
                </a:solidFill>
                <a:latin typeface="Arial" pitchFamily="34" charset="0"/>
                <a:cs typeface="Arial" pitchFamily="34" charset="0"/>
              </a:rPr>
              <a:t>solenoid mode </a:t>
            </a:r>
            <a:r>
              <a:rPr lang="en-GB" dirty="0">
                <a:solidFill>
                  <a:schemeClr val="accent6">
                    <a:lumMod val="50000"/>
                  </a:schemeClr>
                </a:solidFill>
                <a:latin typeface="Arial" pitchFamily="34" charset="0"/>
                <a:cs typeface="Arial" pitchFamily="34" charset="0"/>
              </a:rPr>
              <a:t>for Step IV of the experiment</a:t>
            </a:r>
            <a:r>
              <a:rPr lang="en-GB" dirty="0" smtClean="0">
                <a:solidFill>
                  <a:schemeClr val="accent6">
                    <a:lumMod val="50000"/>
                  </a:schemeClr>
                </a:solidFill>
                <a:latin typeface="Arial" pitchFamily="34" charset="0"/>
                <a:cs typeface="Arial" pitchFamily="34" charset="0"/>
              </a:rPr>
              <a:t>.</a:t>
            </a:r>
          </a:p>
          <a:p>
            <a:pPr>
              <a:buNone/>
            </a:pPr>
            <a:endParaRPr lang="en-GB" dirty="0">
              <a:solidFill>
                <a:schemeClr val="accent6">
                  <a:lumMod val="50000"/>
                </a:schemeClr>
              </a:solidFill>
              <a:latin typeface="Arial" pitchFamily="34" charset="0"/>
              <a:cs typeface="Arial" pitchFamily="34" charset="0"/>
            </a:endParaRPr>
          </a:p>
          <a:p>
            <a:pPr>
              <a:buNone/>
            </a:pPr>
            <a:r>
              <a:rPr lang="en-GB" dirty="0">
                <a:solidFill>
                  <a:srgbClr val="7030A0"/>
                </a:solidFill>
                <a:latin typeface="Arial" pitchFamily="34" charset="0"/>
                <a:cs typeface="Arial" pitchFamily="34" charset="0"/>
              </a:rPr>
              <a:t>2) The solution must be practical, insomuch that it must not </a:t>
            </a:r>
            <a:r>
              <a:rPr lang="en-GB" dirty="0" smtClean="0">
                <a:solidFill>
                  <a:srgbClr val="7030A0"/>
                </a:solidFill>
                <a:latin typeface="Arial" pitchFamily="34" charset="0"/>
                <a:cs typeface="Arial" pitchFamily="34" charset="0"/>
              </a:rPr>
              <a:t>place unreasonable </a:t>
            </a:r>
            <a:r>
              <a:rPr lang="en-GB" dirty="0">
                <a:solidFill>
                  <a:srgbClr val="7030A0"/>
                </a:solidFill>
                <a:latin typeface="Arial" pitchFamily="34" charset="0"/>
                <a:cs typeface="Arial" pitchFamily="34" charset="0"/>
              </a:rPr>
              <a:t>constraints upon the ability to operate the </a:t>
            </a:r>
            <a:r>
              <a:rPr lang="en-GB" dirty="0" smtClean="0">
                <a:solidFill>
                  <a:srgbClr val="7030A0"/>
                </a:solidFill>
                <a:latin typeface="Arial" pitchFamily="34" charset="0"/>
                <a:cs typeface="Arial" pitchFamily="34" charset="0"/>
              </a:rPr>
              <a:t>experiment </a:t>
            </a:r>
            <a:r>
              <a:rPr lang="en-GB" dirty="0">
                <a:solidFill>
                  <a:srgbClr val="7030A0"/>
                </a:solidFill>
                <a:latin typeface="Arial" pitchFamily="34" charset="0"/>
                <a:cs typeface="Arial" pitchFamily="34" charset="0"/>
              </a:rPr>
              <a:t>both in terms of physical access to the various </a:t>
            </a:r>
            <a:r>
              <a:rPr lang="en-GB" dirty="0" smtClean="0">
                <a:solidFill>
                  <a:srgbClr val="7030A0"/>
                </a:solidFill>
                <a:latin typeface="Arial" pitchFamily="34" charset="0"/>
                <a:cs typeface="Arial" pitchFamily="34" charset="0"/>
              </a:rPr>
              <a:t>components of </a:t>
            </a:r>
            <a:r>
              <a:rPr lang="en-GB" dirty="0">
                <a:solidFill>
                  <a:srgbClr val="7030A0"/>
                </a:solidFill>
                <a:latin typeface="Arial" pitchFamily="34" charset="0"/>
                <a:cs typeface="Arial" pitchFamily="34" charset="0"/>
              </a:rPr>
              <a:t>the experiment and the amount of time it takes to run the </a:t>
            </a:r>
            <a:r>
              <a:rPr lang="en-GB" dirty="0" smtClean="0">
                <a:solidFill>
                  <a:srgbClr val="7030A0"/>
                </a:solidFill>
                <a:latin typeface="Arial" pitchFamily="34" charset="0"/>
                <a:cs typeface="Arial" pitchFamily="34" charset="0"/>
              </a:rPr>
              <a:t>experiment.</a:t>
            </a:r>
          </a:p>
          <a:p>
            <a:pPr>
              <a:buNone/>
            </a:pPr>
            <a:endParaRPr lang="en-GB" dirty="0">
              <a:solidFill>
                <a:schemeClr val="accent6">
                  <a:lumMod val="50000"/>
                </a:schemeClr>
              </a:solidFill>
              <a:latin typeface="Arial" pitchFamily="34" charset="0"/>
              <a:cs typeface="Arial" pitchFamily="34" charset="0"/>
            </a:endParaRPr>
          </a:p>
          <a:p>
            <a:pPr>
              <a:buNone/>
            </a:pPr>
            <a:r>
              <a:rPr lang="en-GB" dirty="0">
                <a:solidFill>
                  <a:schemeClr val="accent6">
                    <a:lumMod val="50000"/>
                  </a:schemeClr>
                </a:solidFill>
                <a:latin typeface="Arial" pitchFamily="34" charset="0"/>
                <a:cs typeface="Arial" pitchFamily="34" charset="0"/>
              </a:rPr>
              <a:t>3) All equipment belonging to MICE and ISIS must function </a:t>
            </a:r>
            <a:r>
              <a:rPr lang="en-GB" dirty="0" smtClean="0">
                <a:solidFill>
                  <a:schemeClr val="accent6">
                    <a:lumMod val="50000"/>
                  </a:schemeClr>
                </a:solidFill>
                <a:latin typeface="Arial" pitchFamily="34" charset="0"/>
                <a:cs typeface="Arial" pitchFamily="34" charset="0"/>
              </a:rPr>
              <a:t>normally</a:t>
            </a:r>
            <a:r>
              <a:rPr lang="en-GB" dirty="0">
                <a:solidFill>
                  <a:schemeClr val="accent6">
                    <a:lumMod val="50000"/>
                  </a:schemeClr>
                </a:solidFill>
                <a:latin typeface="Arial" pitchFamily="34" charset="0"/>
                <a:cs typeface="Arial" pitchFamily="34" charset="0"/>
              </a:rPr>
              <a:t>. Not only does this include equipment that is </a:t>
            </a:r>
            <a:r>
              <a:rPr lang="en-GB" dirty="0" smtClean="0">
                <a:solidFill>
                  <a:schemeClr val="accent6">
                    <a:lumMod val="50000"/>
                  </a:schemeClr>
                </a:solidFill>
                <a:latin typeface="Arial" pitchFamily="34" charset="0"/>
                <a:cs typeface="Arial" pitchFamily="34" charset="0"/>
              </a:rPr>
              <a:t>specific </a:t>
            </a:r>
            <a:r>
              <a:rPr lang="en-GB" dirty="0">
                <a:solidFill>
                  <a:schemeClr val="accent6">
                    <a:lumMod val="50000"/>
                  </a:schemeClr>
                </a:solidFill>
                <a:latin typeface="Arial" pitchFamily="34" charset="0"/>
                <a:cs typeface="Arial" pitchFamily="34" charset="0"/>
              </a:rPr>
              <a:t>to </a:t>
            </a:r>
            <a:r>
              <a:rPr lang="en-GB" dirty="0" smtClean="0">
                <a:solidFill>
                  <a:schemeClr val="accent6">
                    <a:lumMod val="50000"/>
                  </a:schemeClr>
                </a:solidFill>
                <a:latin typeface="Arial" pitchFamily="34" charset="0"/>
                <a:cs typeface="Arial" pitchFamily="34" charset="0"/>
              </a:rPr>
              <a:t>the experiment </a:t>
            </a:r>
            <a:r>
              <a:rPr lang="en-GB" dirty="0">
                <a:solidFill>
                  <a:schemeClr val="accent6">
                    <a:lumMod val="50000"/>
                  </a:schemeClr>
                </a:solidFill>
                <a:latin typeface="Arial" pitchFamily="34" charset="0"/>
                <a:cs typeface="Arial" pitchFamily="34" charset="0"/>
              </a:rPr>
              <a:t>itself but also covers the infrastructure that </a:t>
            </a:r>
            <a:r>
              <a:rPr lang="en-GB" dirty="0" smtClean="0">
                <a:solidFill>
                  <a:schemeClr val="accent6">
                    <a:lumMod val="50000"/>
                  </a:schemeClr>
                </a:solidFill>
                <a:latin typeface="Arial" pitchFamily="34" charset="0"/>
                <a:cs typeface="Arial" pitchFamily="34" charset="0"/>
              </a:rPr>
              <a:t>supports the </a:t>
            </a:r>
            <a:r>
              <a:rPr lang="en-GB" dirty="0">
                <a:solidFill>
                  <a:schemeClr val="accent6">
                    <a:lumMod val="50000"/>
                  </a:schemeClr>
                </a:solidFill>
                <a:latin typeface="Arial" pitchFamily="34" charset="0"/>
                <a:cs typeface="Arial" pitchFamily="34" charset="0"/>
              </a:rPr>
              <a:t>experiment and the surrounding buildings</a:t>
            </a:r>
            <a:r>
              <a:rPr lang="en-GB" dirty="0" smtClean="0">
                <a:solidFill>
                  <a:schemeClr val="accent6">
                    <a:lumMod val="50000"/>
                  </a:schemeClr>
                </a:solidFill>
                <a:latin typeface="Arial" pitchFamily="34" charset="0"/>
                <a:cs typeface="Arial" pitchFamily="34" charset="0"/>
              </a:rPr>
              <a:t>.</a:t>
            </a:r>
          </a:p>
          <a:p>
            <a:pPr>
              <a:buNone/>
            </a:pPr>
            <a:endParaRPr lang="en-GB" dirty="0">
              <a:solidFill>
                <a:schemeClr val="accent6">
                  <a:lumMod val="50000"/>
                </a:schemeClr>
              </a:solidFill>
              <a:latin typeface="Arial" pitchFamily="34" charset="0"/>
              <a:cs typeface="Arial" pitchFamily="34" charset="0"/>
            </a:endParaRPr>
          </a:p>
          <a:p>
            <a:pPr>
              <a:buNone/>
            </a:pPr>
            <a:r>
              <a:rPr lang="en-GB" dirty="0">
                <a:solidFill>
                  <a:srgbClr val="7030A0"/>
                </a:solidFill>
                <a:latin typeface="Arial" pitchFamily="34" charset="0"/>
                <a:cs typeface="Arial" pitchFamily="34" charset="0"/>
              </a:rPr>
              <a:t>4) All health and safety requirements with respect to </a:t>
            </a:r>
            <a:r>
              <a:rPr lang="en-GB" dirty="0" smtClean="0">
                <a:solidFill>
                  <a:srgbClr val="7030A0"/>
                </a:solidFill>
                <a:latin typeface="Arial" pitchFamily="34" charset="0"/>
                <a:cs typeface="Arial" pitchFamily="34" charset="0"/>
              </a:rPr>
              <a:t>personnel safety </a:t>
            </a:r>
            <a:r>
              <a:rPr lang="en-GB" dirty="0">
                <a:solidFill>
                  <a:srgbClr val="7030A0"/>
                </a:solidFill>
                <a:latin typeface="Arial" pitchFamily="34" charset="0"/>
                <a:cs typeface="Arial" pitchFamily="34" charset="0"/>
              </a:rPr>
              <a:t>in magnetic </a:t>
            </a:r>
            <a:r>
              <a:rPr lang="en-GB" dirty="0" smtClean="0">
                <a:solidFill>
                  <a:srgbClr val="7030A0"/>
                </a:solidFill>
                <a:latin typeface="Arial" pitchFamily="34" charset="0"/>
                <a:cs typeface="Arial" pitchFamily="34" charset="0"/>
              </a:rPr>
              <a:t>fields </a:t>
            </a:r>
            <a:r>
              <a:rPr lang="en-GB" dirty="0">
                <a:solidFill>
                  <a:srgbClr val="7030A0"/>
                </a:solidFill>
                <a:latin typeface="Arial" pitchFamily="34" charset="0"/>
                <a:cs typeface="Arial" pitchFamily="34" charset="0"/>
              </a:rPr>
              <a:t>must be adhered to.</a:t>
            </a:r>
            <a:endParaRPr lang="en-GB" dirty="0" smtClean="0">
              <a:solidFill>
                <a:srgbClr val="7030A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23rd Sept 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7</a:t>
            </a:fld>
            <a:endParaRPr lang="en-US"/>
          </a:p>
        </p:txBody>
      </p:sp>
      <p:sp>
        <p:nvSpPr>
          <p:cNvPr id="7" name="Title 1"/>
          <p:cNvSpPr>
            <a:spLocks noGrp="1"/>
          </p:cNvSpPr>
          <p:nvPr>
            <p:ph type="title"/>
          </p:nvPr>
        </p:nvSpPr>
        <p:spPr>
          <a:xfrm>
            <a:off x="457200" y="274638"/>
            <a:ext cx="8229600" cy="634082"/>
          </a:xfrm>
        </p:spPr>
        <p:txBody>
          <a:bodyPr>
            <a:normAutofit fontScale="90000"/>
          </a:bodyPr>
          <a:lstStyle/>
          <a:p>
            <a:r>
              <a:rPr lang="en-GB" dirty="0">
                <a:latin typeface="Arial" pitchFamily="34" charset="0"/>
                <a:ea typeface="Tahoma" pitchFamily="34" charset="0"/>
                <a:cs typeface="Arial" pitchFamily="34" charset="0"/>
              </a:rPr>
              <a:t>MICE Hall Model</a:t>
            </a:r>
          </a:p>
        </p:txBody>
      </p:sp>
      <p:sp>
        <p:nvSpPr>
          <p:cNvPr id="8" name="TextBox 7"/>
          <p:cNvSpPr txBox="1"/>
          <p:nvPr/>
        </p:nvSpPr>
        <p:spPr>
          <a:xfrm>
            <a:off x="399095" y="1124744"/>
            <a:ext cx="8280920" cy="3416320"/>
          </a:xfrm>
          <a:prstGeom prst="rect">
            <a:avLst/>
          </a:prstGeom>
          <a:noFill/>
        </p:spPr>
        <p:txBody>
          <a:bodyPr wrap="square" rtlCol="0">
            <a:spAutoFit/>
          </a:bodyPr>
          <a:lstStyle/>
          <a:p>
            <a:pPr>
              <a:buNone/>
            </a:pPr>
            <a:r>
              <a:rPr lang="en-GB" dirty="0">
                <a:solidFill>
                  <a:schemeClr val="accent6">
                    <a:lumMod val="50000"/>
                  </a:schemeClr>
                </a:solidFill>
                <a:latin typeface="Arial" pitchFamily="34" charset="0"/>
                <a:cs typeface="Arial" pitchFamily="34" charset="0"/>
              </a:rPr>
              <a:t>In order to further understand the issues with the stray field of the MICE magnets it was deemed prudent to build a magnetic model of the MICE </a:t>
            </a:r>
            <a:r>
              <a:rPr lang="en-GB" dirty="0" smtClean="0">
                <a:solidFill>
                  <a:schemeClr val="accent6">
                    <a:lumMod val="50000"/>
                  </a:schemeClr>
                </a:solidFill>
                <a:latin typeface="Arial" pitchFamily="34" charset="0"/>
                <a:cs typeface="Arial" pitchFamily="34" charset="0"/>
              </a:rPr>
              <a:t>Hall </a:t>
            </a:r>
            <a:r>
              <a:rPr lang="en-GB" dirty="0">
                <a:solidFill>
                  <a:schemeClr val="accent6">
                    <a:lumMod val="50000"/>
                  </a:schemeClr>
                </a:solidFill>
                <a:latin typeface="Arial" pitchFamily="34" charset="0"/>
                <a:cs typeface="Arial" pitchFamily="34" charset="0"/>
              </a:rPr>
              <a:t>to give us further insight into the likely effect of the stray field throughout and beyond the volume of the MICE </a:t>
            </a:r>
            <a:r>
              <a:rPr lang="en-GB" dirty="0" smtClean="0">
                <a:solidFill>
                  <a:schemeClr val="accent6">
                    <a:lumMod val="50000"/>
                  </a:schemeClr>
                </a:solidFill>
                <a:latin typeface="Arial" pitchFamily="34" charset="0"/>
                <a:cs typeface="Arial" pitchFamily="34" charset="0"/>
              </a:rPr>
              <a:t>Hall</a:t>
            </a:r>
            <a:r>
              <a:rPr lang="en-GB" dirty="0">
                <a:solidFill>
                  <a:schemeClr val="accent6">
                    <a:lumMod val="50000"/>
                  </a:schemeClr>
                </a:solidFill>
                <a:latin typeface="Arial" pitchFamily="34" charset="0"/>
                <a:cs typeface="Arial" pitchFamily="34" charset="0"/>
              </a:rPr>
              <a:t>.  This model should be capable </a:t>
            </a:r>
            <a:r>
              <a:rPr lang="en-GB" dirty="0" smtClean="0">
                <a:solidFill>
                  <a:schemeClr val="accent6">
                    <a:lumMod val="50000"/>
                  </a:schemeClr>
                </a:solidFill>
                <a:latin typeface="Arial" pitchFamily="34" charset="0"/>
                <a:cs typeface="Arial" pitchFamily="34" charset="0"/>
              </a:rPr>
              <a:t>of:</a:t>
            </a:r>
          </a:p>
          <a:p>
            <a:pPr>
              <a:buNone/>
            </a:pPr>
            <a:endParaRPr lang="en-GB" dirty="0">
              <a:solidFill>
                <a:schemeClr val="accent6">
                  <a:lumMod val="50000"/>
                </a:schemeClr>
              </a:solidFill>
              <a:latin typeface="Arial" pitchFamily="34" charset="0"/>
              <a:cs typeface="Arial" pitchFamily="34" charset="0"/>
            </a:endParaRPr>
          </a:p>
          <a:p>
            <a:pPr>
              <a:buNone/>
            </a:pPr>
            <a:r>
              <a:rPr lang="en-GB" dirty="0" smtClean="0">
                <a:solidFill>
                  <a:srgbClr val="7030A0"/>
                </a:solidFill>
                <a:latin typeface="Arial" pitchFamily="34" charset="0"/>
                <a:cs typeface="Arial" pitchFamily="34" charset="0"/>
              </a:rPr>
              <a:t>1) Producing </a:t>
            </a:r>
            <a:r>
              <a:rPr lang="en-GB" dirty="0">
                <a:solidFill>
                  <a:srgbClr val="7030A0"/>
                </a:solidFill>
                <a:latin typeface="Arial" pitchFamily="34" charset="0"/>
                <a:cs typeface="Arial" pitchFamily="34" charset="0"/>
              </a:rPr>
              <a:t>field maps </a:t>
            </a:r>
            <a:r>
              <a:rPr lang="en-GB" dirty="0" smtClean="0">
                <a:solidFill>
                  <a:srgbClr val="7030A0"/>
                </a:solidFill>
                <a:latin typeface="Arial" pitchFamily="34" charset="0"/>
                <a:cs typeface="Arial" pitchFamily="34" charset="0"/>
              </a:rPr>
              <a:t>for a variety of magnet configurations that </a:t>
            </a:r>
            <a:r>
              <a:rPr lang="en-GB" dirty="0">
                <a:solidFill>
                  <a:srgbClr val="7030A0"/>
                </a:solidFill>
                <a:latin typeface="Arial" pitchFamily="34" charset="0"/>
                <a:cs typeface="Arial" pitchFamily="34" charset="0"/>
              </a:rPr>
              <a:t>would permit a better understanding of potential issues arising within the hall from not having a return yoke on the cooling channel magnets. This in turn would guide the necessary mitigation work for the baseline design.</a:t>
            </a:r>
          </a:p>
          <a:p>
            <a:pPr>
              <a:buNone/>
            </a:pPr>
            <a:endParaRPr lang="en-GB" dirty="0">
              <a:solidFill>
                <a:schemeClr val="accent6">
                  <a:lumMod val="50000"/>
                </a:schemeClr>
              </a:solidFill>
              <a:latin typeface="Arial" pitchFamily="34" charset="0"/>
              <a:cs typeface="Arial" pitchFamily="34" charset="0"/>
            </a:endParaRPr>
          </a:p>
          <a:p>
            <a:pPr>
              <a:buNone/>
            </a:pPr>
            <a:r>
              <a:rPr lang="en-GB" dirty="0">
                <a:solidFill>
                  <a:srgbClr val="0066FF"/>
                </a:solidFill>
                <a:latin typeface="Arial" pitchFamily="34" charset="0"/>
                <a:cs typeface="Arial" pitchFamily="34" charset="0"/>
              </a:rPr>
              <a:t>2</a:t>
            </a:r>
            <a:r>
              <a:rPr lang="en-GB" dirty="0" smtClean="0">
                <a:solidFill>
                  <a:srgbClr val="0066FF"/>
                </a:solidFill>
                <a:latin typeface="Arial" pitchFamily="34" charset="0"/>
                <a:cs typeface="Arial" pitchFamily="34" charset="0"/>
              </a:rPr>
              <a:t>) To </a:t>
            </a:r>
            <a:r>
              <a:rPr lang="en-GB" dirty="0">
                <a:solidFill>
                  <a:srgbClr val="0066FF"/>
                </a:solidFill>
                <a:latin typeface="Arial" pitchFamily="34" charset="0"/>
                <a:cs typeface="Arial" pitchFamily="34" charset="0"/>
              </a:rPr>
              <a:t>allow members of the collaboration to have access to estimates of the likely field levels in the vicinity of their equipment</a:t>
            </a:r>
            <a:r>
              <a:rPr lang="en-GB" dirty="0" smtClean="0">
                <a:solidFill>
                  <a:srgbClr val="0066FF"/>
                </a:solidFill>
                <a:latin typeface="Arial" pitchFamily="34" charset="0"/>
                <a:cs typeface="Arial" pitchFamily="34" charset="0"/>
              </a:rPr>
              <a:t>.</a:t>
            </a:r>
          </a:p>
        </p:txBody>
      </p:sp>
    </p:spTree>
    <p:extLst>
      <p:ext uri="{BB962C8B-B14F-4D97-AF65-F5344CB8AC3E}">
        <p14:creationId xmlns:p14="http://schemas.microsoft.com/office/powerpoint/2010/main" val="3837248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23rd Sept 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8</a:t>
            </a:fld>
            <a:endParaRPr lang="en-US"/>
          </a:p>
        </p:txBody>
      </p:sp>
      <p:sp>
        <p:nvSpPr>
          <p:cNvPr id="7" name="Title 1"/>
          <p:cNvSpPr>
            <a:spLocks noGrp="1"/>
          </p:cNvSpPr>
          <p:nvPr>
            <p:ph type="title"/>
          </p:nvPr>
        </p:nvSpPr>
        <p:spPr>
          <a:xfrm>
            <a:off x="457200" y="274638"/>
            <a:ext cx="8229600" cy="634082"/>
          </a:xfrm>
        </p:spPr>
        <p:txBody>
          <a:bodyPr>
            <a:normAutofit fontScale="90000"/>
          </a:bodyPr>
          <a:lstStyle/>
          <a:p>
            <a:r>
              <a:rPr lang="en-GB" dirty="0">
                <a:latin typeface="Arial" pitchFamily="34" charset="0"/>
                <a:ea typeface="Tahoma" pitchFamily="34" charset="0"/>
                <a:cs typeface="Arial" pitchFamily="34" charset="0"/>
              </a:rPr>
              <a:t>MICE Hall Model</a:t>
            </a:r>
          </a:p>
        </p:txBody>
      </p:sp>
      <p:sp>
        <p:nvSpPr>
          <p:cNvPr id="8" name="TextBox 7"/>
          <p:cNvSpPr txBox="1"/>
          <p:nvPr/>
        </p:nvSpPr>
        <p:spPr>
          <a:xfrm>
            <a:off x="395536" y="1196752"/>
            <a:ext cx="8280920" cy="5062924"/>
          </a:xfrm>
          <a:prstGeom prst="rect">
            <a:avLst/>
          </a:prstGeom>
          <a:noFill/>
        </p:spPr>
        <p:txBody>
          <a:bodyPr wrap="square" rtlCol="0">
            <a:spAutoFit/>
          </a:bodyPr>
          <a:lstStyle/>
          <a:p>
            <a:pPr>
              <a:buNone/>
            </a:pPr>
            <a:r>
              <a:rPr lang="en-GB" sz="1700" dirty="0">
                <a:solidFill>
                  <a:schemeClr val="accent6">
                    <a:lumMod val="50000"/>
                  </a:schemeClr>
                </a:solidFill>
                <a:latin typeface="Arial" pitchFamily="34" charset="0"/>
                <a:cs typeface="Arial" pitchFamily="34" charset="0"/>
              </a:rPr>
              <a:t>The MICE hall represents a significant volume of approximately </a:t>
            </a:r>
            <a:r>
              <a:rPr lang="en-GB" sz="1700" dirty="0" smtClean="0">
                <a:solidFill>
                  <a:schemeClr val="accent6">
                    <a:lumMod val="50000"/>
                  </a:schemeClr>
                </a:solidFill>
                <a:latin typeface="Arial" pitchFamily="34" charset="0"/>
                <a:cs typeface="Arial" pitchFamily="34" charset="0"/>
              </a:rPr>
              <a:t>40m </a:t>
            </a:r>
            <a:r>
              <a:rPr lang="en-GB" sz="1700" dirty="0">
                <a:solidFill>
                  <a:schemeClr val="accent6">
                    <a:lumMod val="50000"/>
                  </a:schemeClr>
                </a:solidFill>
                <a:latin typeface="Arial" pitchFamily="34" charset="0"/>
                <a:cs typeface="Arial" pitchFamily="34" charset="0"/>
              </a:rPr>
              <a:t>x</a:t>
            </a:r>
            <a:r>
              <a:rPr lang="en-GB" sz="1700" dirty="0" smtClean="0">
                <a:solidFill>
                  <a:schemeClr val="accent6">
                    <a:lumMod val="50000"/>
                  </a:schemeClr>
                </a:solidFill>
                <a:latin typeface="Arial" pitchFamily="34" charset="0"/>
                <a:cs typeface="Arial" pitchFamily="34" charset="0"/>
              </a:rPr>
              <a:t> 12m </a:t>
            </a:r>
            <a:r>
              <a:rPr lang="en-GB" sz="1700" dirty="0" smtClean="0">
                <a:solidFill>
                  <a:schemeClr val="accent6">
                    <a:lumMod val="50000"/>
                  </a:schemeClr>
                </a:solidFill>
                <a:latin typeface="Arial" pitchFamily="34" charset="0"/>
                <a:cs typeface="Arial" pitchFamily="34" charset="0"/>
              </a:rPr>
              <a:t>x </a:t>
            </a:r>
            <a:r>
              <a:rPr lang="en-GB" sz="1700" dirty="0" smtClean="0">
                <a:solidFill>
                  <a:schemeClr val="accent6">
                    <a:lumMod val="50000"/>
                  </a:schemeClr>
                </a:solidFill>
                <a:latin typeface="Arial" pitchFamily="34" charset="0"/>
                <a:cs typeface="Arial" pitchFamily="34" charset="0"/>
              </a:rPr>
              <a:t>12m </a:t>
            </a:r>
            <a:r>
              <a:rPr lang="en-GB" sz="1700" dirty="0">
                <a:solidFill>
                  <a:schemeClr val="accent6">
                    <a:lumMod val="50000"/>
                  </a:schemeClr>
                </a:solidFill>
                <a:latin typeface="Arial" pitchFamily="34" charset="0"/>
                <a:cs typeface="Arial" pitchFamily="34" charset="0"/>
              </a:rPr>
              <a:t>and contains a significant amount of ferrous material. There is no symmetry to exploit. There is also much interest in how the fields penetrate beyond the confines of the MICE hall, particularly on the South </a:t>
            </a:r>
            <a:r>
              <a:rPr lang="en-GB" sz="1700" dirty="0" smtClean="0">
                <a:solidFill>
                  <a:schemeClr val="accent6">
                    <a:lumMod val="50000"/>
                  </a:schemeClr>
                </a:solidFill>
                <a:latin typeface="Arial" pitchFamily="34" charset="0"/>
                <a:cs typeface="Arial" pitchFamily="34" charset="0"/>
              </a:rPr>
              <a:t>Side. The </a:t>
            </a:r>
            <a:r>
              <a:rPr lang="en-GB" sz="1700" dirty="0">
                <a:solidFill>
                  <a:schemeClr val="accent6">
                    <a:lumMod val="50000"/>
                  </a:schemeClr>
                </a:solidFill>
                <a:latin typeface="Arial" pitchFamily="34" charset="0"/>
                <a:cs typeface="Arial" pitchFamily="34" charset="0"/>
              </a:rPr>
              <a:t>total volume of the model has turned out to be approximately </a:t>
            </a:r>
            <a:r>
              <a:rPr lang="en-GB" sz="1700" dirty="0" smtClean="0">
                <a:solidFill>
                  <a:schemeClr val="accent6">
                    <a:lumMod val="50000"/>
                  </a:schemeClr>
                </a:solidFill>
                <a:latin typeface="Arial" pitchFamily="34" charset="0"/>
                <a:cs typeface="Arial" pitchFamily="34" charset="0"/>
              </a:rPr>
              <a:t>120m </a:t>
            </a:r>
            <a:r>
              <a:rPr lang="en-GB" sz="1700" dirty="0">
                <a:solidFill>
                  <a:schemeClr val="accent6">
                    <a:lumMod val="50000"/>
                  </a:schemeClr>
                </a:solidFill>
                <a:latin typeface="Arial" pitchFamily="34" charset="0"/>
                <a:cs typeface="Arial" pitchFamily="34" charset="0"/>
              </a:rPr>
              <a:t>x</a:t>
            </a:r>
            <a:r>
              <a:rPr lang="en-GB" sz="1700" dirty="0" smtClean="0">
                <a:solidFill>
                  <a:schemeClr val="accent6">
                    <a:lumMod val="50000"/>
                  </a:schemeClr>
                </a:solidFill>
                <a:latin typeface="Arial" pitchFamily="34" charset="0"/>
                <a:cs typeface="Arial" pitchFamily="34" charset="0"/>
              </a:rPr>
              <a:t> 80m x 80 m</a:t>
            </a:r>
            <a:r>
              <a:rPr lang="en-GB" sz="1700" dirty="0">
                <a:solidFill>
                  <a:schemeClr val="accent6">
                    <a:lumMod val="50000"/>
                  </a:schemeClr>
                </a:solidFill>
                <a:latin typeface="Arial" pitchFamily="34" charset="0"/>
                <a:cs typeface="Arial" pitchFamily="34" charset="0"/>
              </a:rPr>
              <a:t>.</a:t>
            </a:r>
          </a:p>
          <a:p>
            <a:pPr>
              <a:buNone/>
            </a:pPr>
            <a:endParaRPr lang="en-GB" sz="1700" dirty="0">
              <a:solidFill>
                <a:schemeClr val="accent6">
                  <a:lumMod val="50000"/>
                </a:schemeClr>
              </a:solidFill>
              <a:latin typeface="Arial" pitchFamily="34" charset="0"/>
              <a:cs typeface="Arial" pitchFamily="34" charset="0"/>
            </a:endParaRPr>
          </a:p>
          <a:p>
            <a:pPr>
              <a:buNone/>
            </a:pPr>
            <a:r>
              <a:rPr lang="en-GB" sz="1700" dirty="0">
                <a:solidFill>
                  <a:schemeClr val="accent6">
                    <a:lumMod val="50000"/>
                  </a:schemeClr>
                </a:solidFill>
                <a:latin typeface="Arial" pitchFamily="34" charset="0"/>
                <a:cs typeface="Arial" pitchFamily="34" charset="0"/>
              </a:rPr>
              <a:t>Building an FEA model on this scale requires a careful balance between detail and mesh size. This means that certain ferrous objects have not been modelled and in some cases some detail in the objects has been omitted to make the problem tractable. </a:t>
            </a:r>
            <a:endParaRPr lang="en-GB" sz="1700" dirty="0" smtClean="0">
              <a:solidFill>
                <a:schemeClr val="accent6">
                  <a:lumMod val="50000"/>
                </a:schemeClr>
              </a:solidFill>
              <a:latin typeface="Arial" pitchFamily="34" charset="0"/>
              <a:cs typeface="Arial" pitchFamily="34" charset="0"/>
            </a:endParaRPr>
          </a:p>
          <a:p>
            <a:pPr>
              <a:buNone/>
            </a:pPr>
            <a:endParaRPr lang="en-GB" sz="1700" dirty="0">
              <a:solidFill>
                <a:schemeClr val="accent6">
                  <a:lumMod val="50000"/>
                </a:schemeClr>
              </a:solidFill>
              <a:latin typeface="Arial" pitchFamily="34" charset="0"/>
              <a:cs typeface="Arial" pitchFamily="34" charset="0"/>
            </a:endParaRPr>
          </a:p>
          <a:p>
            <a:pPr>
              <a:buNone/>
            </a:pPr>
            <a:r>
              <a:rPr lang="en-GB" sz="1700" dirty="0" smtClean="0">
                <a:solidFill>
                  <a:srgbClr val="0066FF"/>
                </a:solidFill>
                <a:latin typeface="Arial" pitchFamily="34" charset="0"/>
                <a:cs typeface="Arial" pitchFamily="34" charset="0"/>
              </a:rPr>
              <a:t>The models contains:</a:t>
            </a:r>
            <a:endParaRPr lang="en-GB" sz="1700" dirty="0">
              <a:solidFill>
                <a:srgbClr val="0066FF"/>
              </a:solidFill>
              <a:latin typeface="Arial" pitchFamily="34" charset="0"/>
              <a:cs typeface="Arial" pitchFamily="34" charset="0"/>
            </a:endParaRPr>
          </a:p>
          <a:p>
            <a:pPr marL="285750" indent="-285750">
              <a:buFont typeface="Arial" panose="020B0604020202020204" pitchFamily="34" charset="0"/>
              <a:buChar char="•"/>
            </a:pPr>
            <a:r>
              <a:rPr lang="en-GB" sz="1700" dirty="0" smtClean="0">
                <a:solidFill>
                  <a:schemeClr val="accent6">
                    <a:lumMod val="50000"/>
                  </a:schemeClr>
                </a:solidFill>
                <a:latin typeface="Arial" pitchFamily="34" charset="0"/>
                <a:cs typeface="Arial" pitchFamily="34" charset="0"/>
              </a:rPr>
              <a:t>The </a:t>
            </a:r>
            <a:r>
              <a:rPr lang="en-GB" sz="1700" dirty="0" smtClean="0">
                <a:solidFill>
                  <a:schemeClr val="accent6">
                    <a:lumMod val="50000"/>
                  </a:schemeClr>
                </a:solidFill>
                <a:latin typeface="Arial" pitchFamily="34" charset="0"/>
                <a:cs typeface="Arial" pitchFamily="34" charset="0"/>
              </a:rPr>
              <a:t>bulk ferrous components contained within the MICE hall</a:t>
            </a:r>
          </a:p>
          <a:p>
            <a:pPr marL="285750" indent="-285750">
              <a:buFont typeface="Arial" panose="020B0604020202020204" pitchFamily="34" charset="0"/>
              <a:buChar char="•"/>
            </a:pPr>
            <a:r>
              <a:rPr lang="en-GB" sz="1700" dirty="0" smtClean="0">
                <a:solidFill>
                  <a:schemeClr val="accent6">
                    <a:lumMod val="50000"/>
                  </a:schemeClr>
                </a:solidFill>
                <a:latin typeface="Arial" pitchFamily="34" charset="0"/>
                <a:cs typeface="Arial" pitchFamily="34" charset="0"/>
              </a:rPr>
              <a:t>Many </a:t>
            </a:r>
            <a:r>
              <a:rPr lang="en-GB" sz="1700" dirty="0" smtClean="0">
                <a:solidFill>
                  <a:schemeClr val="accent6">
                    <a:lumMod val="50000"/>
                  </a:schemeClr>
                </a:solidFill>
                <a:latin typeface="Arial" pitchFamily="34" charset="0"/>
                <a:cs typeface="Arial" pitchFamily="34" charset="0"/>
              </a:rPr>
              <a:t>reference structures that are not magnetic.</a:t>
            </a:r>
          </a:p>
          <a:p>
            <a:pPr>
              <a:buNone/>
            </a:pPr>
            <a:endParaRPr lang="en-GB" sz="1700" dirty="0">
              <a:solidFill>
                <a:schemeClr val="accent6">
                  <a:lumMod val="50000"/>
                </a:schemeClr>
              </a:solidFill>
              <a:latin typeface="Arial" pitchFamily="34" charset="0"/>
              <a:cs typeface="Arial" pitchFamily="34" charset="0"/>
            </a:endParaRPr>
          </a:p>
          <a:p>
            <a:pPr>
              <a:buNone/>
            </a:pPr>
            <a:r>
              <a:rPr lang="en-GB" sz="1700" dirty="0" smtClean="0">
                <a:solidFill>
                  <a:srgbClr val="0066FF"/>
                </a:solidFill>
                <a:latin typeface="Arial" pitchFamily="34" charset="0"/>
                <a:cs typeface="Arial" pitchFamily="34" charset="0"/>
              </a:rPr>
              <a:t>The model does not </a:t>
            </a:r>
            <a:r>
              <a:rPr lang="en-GB" sz="1700" dirty="0" smtClean="0">
                <a:solidFill>
                  <a:srgbClr val="0066FF"/>
                </a:solidFill>
                <a:latin typeface="Arial" pitchFamily="34" charset="0"/>
                <a:cs typeface="Arial" pitchFamily="34" charset="0"/>
              </a:rPr>
              <a:t>contain:</a:t>
            </a:r>
          </a:p>
          <a:p>
            <a:pPr marL="285750" indent="-285750">
              <a:buFont typeface="Arial" panose="020B0604020202020204" pitchFamily="34" charset="0"/>
              <a:buChar char="•"/>
            </a:pPr>
            <a:r>
              <a:rPr lang="en-GB" sz="1700" dirty="0" smtClean="0">
                <a:solidFill>
                  <a:schemeClr val="accent6">
                    <a:lumMod val="50000"/>
                  </a:schemeClr>
                </a:solidFill>
                <a:latin typeface="Arial" pitchFamily="34" charset="0"/>
                <a:cs typeface="Arial" pitchFamily="34" charset="0"/>
              </a:rPr>
              <a:t>Ferrous </a:t>
            </a:r>
            <a:r>
              <a:rPr lang="en-GB" sz="1700" dirty="0" smtClean="0">
                <a:solidFill>
                  <a:schemeClr val="accent6">
                    <a:lumMod val="50000"/>
                  </a:schemeClr>
                </a:solidFill>
                <a:latin typeface="Arial" pitchFamily="34" charset="0"/>
                <a:cs typeface="Arial" pitchFamily="34" charset="0"/>
              </a:rPr>
              <a:t>components that were going to be difficult to mesh (in some cases where the mass the significant approximations have been </a:t>
            </a:r>
            <a:r>
              <a:rPr lang="en-GB" sz="1700" dirty="0" smtClean="0">
                <a:solidFill>
                  <a:schemeClr val="accent6">
                    <a:lumMod val="50000"/>
                  </a:schemeClr>
                </a:solidFill>
                <a:latin typeface="Arial" pitchFamily="34" charset="0"/>
                <a:cs typeface="Arial" pitchFamily="34" charset="0"/>
              </a:rPr>
              <a:t>used.)</a:t>
            </a:r>
            <a:endParaRPr lang="en-GB" sz="1700" dirty="0" smtClean="0">
              <a:solidFill>
                <a:schemeClr val="accent6">
                  <a:lumMod val="50000"/>
                </a:schemeClr>
              </a:solidFill>
              <a:latin typeface="Arial" pitchFamily="34" charset="0"/>
              <a:cs typeface="Arial" pitchFamily="34" charset="0"/>
            </a:endParaRPr>
          </a:p>
          <a:p>
            <a:pPr marL="285750" indent="-285750">
              <a:buFont typeface="Arial" panose="020B0604020202020204" pitchFamily="34" charset="0"/>
              <a:buChar char="•"/>
            </a:pPr>
            <a:r>
              <a:rPr lang="en-GB" sz="1700" dirty="0" smtClean="0">
                <a:solidFill>
                  <a:schemeClr val="accent6">
                    <a:lumMod val="50000"/>
                  </a:schemeClr>
                </a:solidFill>
                <a:latin typeface="Arial" pitchFamily="34" charset="0"/>
                <a:cs typeface="Arial" pitchFamily="34" charset="0"/>
              </a:rPr>
              <a:t>Racks</a:t>
            </a:r>
            <a:r>
              <a:rPr lang="en-GB" sz="1700" dirty="0" smtClean="0">
                <a:solidFill>
                  <a:schemeClr val="accent6">
                    <a:lumMod val="50000"/>
                  </a:schemeClr>
                </a:solidFill>
                <a:latin typeface="Arial" pitchFamily="34" charset="0"/>
                <a:cs typeface="Arial" pitchFamily="34" charset="0"/>
              </a:rPr>
              <a:t>, instrumentation, </a:t>
            </a:r>
            <a:r>
              <a:rPr lang="en-GB" sz="1700" dirty="0" smtClean="0">
                <a:solidFill>
                  <a:schemeClr val="accent6">
                    <a:lumMod val="50000"/>
                  </a:schemeClr>
                </a:solidFill>
                <a:latin typeface="Arial" pitchFamily="34" charset="0"/>
                <a:cs typeface="Arial" pitchFamily="34" charset="0"/>
              </a:rPr>
              <a:t>other fine </a:t>
            </a:r>
            <a:r>
              <a:rPr lang="en-GB" sz="1700" dirty="0" smtClean="0">
                <a:solidFill>
                  <a:schemeClr val="accent6">
                    <a:lumMod val="50000"/>
                  </a:schemeClr>
                </a:solidFill>
                <a:latin typeface="Arial" pitchFamily="34" charset="0"/>
                <a:cs typeface="Arial" pitchFamily="34" charset="0"/>
              </a:rPr>
              <a:t>detailed structures.</a:t>
            </a:r>
          </a:p>
        </p:txBody>
      </p:sp>
    </p:spTree>
    <p:extLst>
      <p:ext uri="{BB962C8B-B14F-4D97-AF65-F5344CB8AC3E}">
        <p14:creationId xmlns:p14="http://schemas.microsoft.com/office/powerpoint/2010/main" val="4134190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23rd Sept 2013</a:t>
            </a:r>
            <a:endParaRPr lang="en-US"/>
          </a:p>
        </p:txBody>
      </p:sp>
      <p:sp>
        <p:nvSpPr>
          <p:cNvPr id="6" name="Slide Number Placeholder 5"/>
          <p:cNvSpPr>
            <a:spLocks noGrp="1"/>
          </p:cNvSpPr>
          <p:nvPr>
            <p:ph type="sldNum" sz="quarter" idx="12"/>
          </p:nvPr>
        </p:nvSpPr>
        <p:spPr/>
        <p:txBody>
          <a:bodyPr/>
          <a:lstStyle/>
          <a:p>
            <a:fld id="{0B76208D-B1C3-45EC-920B-6CDE767397A1}" type="slidenum">
              <a:rPr lang="en-US" smtClean="0"/>
              <a:pPr/>
              <a:t>9</a:t>
            </a:fld>
            <a:endParaRPr lang="en-US"/>
          </a:p>
        </p:txBody>
      </p:sp>
      <p:sp>
        <p:nvSpPr>
          <p:cNvPr id="7" name="Title 1"/>
          <p:cNvSpPr>
            <a:spLocks noGrp="1"/>
          </p:cNvSpPr>
          <p:nvPr>
            <p:ph type="title"/>
          </p:nvPr>
        </p:nvSpPr>
        <p:spPr>
          <a:xfrm>
            <a:off x="457200" y="274638"/>
            <a:ext cx="8229600" cy="706090"/>
          </a:xfrm>
        </p:spPr>
        <p:txBody>
          <a:bodyPr>
            <a:normAutofit/>
          </a:bodyPr>
          <a:lstStyle/>
          <a:p>
            <a:r>
              <a:rPr lang="en-GB" dirty="0">
                <a:latin typeface="Arial" pitchFamily="34" charset="0"/>
                <a:ea typeface="Tahoma" pitchFamily="34" charset="0"/>
                <a:cs typeface="Arial" pitchFamily="34" charset="0"/>
              </a:rPr>
              <a:t>MICE Hall Model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167946"/>
            <a:ext cx="6840000" cy="4210771"/>
          </a:xfrm>
          <a:prstGeom prst="rect">
            <a:avLst/>
          </a:prstGeom>
        </p:spPr>
      </p:pic>
      <p:sp>
        <p:nvSpPr>
          <p:cNvPr id="3" name="TextBox 2"/>
          <p:cNvSpPr txBox="1"/>
          <p:nvPr/>
        </p:nvSpPr>
        <p:spPr>
          <a:xfrm>
            <a:off x="827584" y="980728"/>
            <a:ext cx="7920880" cy="1200329"/>
          </a:xfrm>
          <a:prstGeom prst="rect">
            <a:avLst/>
          </a:prstGeom>
          <a:noFill/>
        </p:spPr>
        <p:txBody>
          <a:bodyPr wrap="square" rtlCol="0">
            <a:spAutoFit/>
          </a:bodyPr>
          <a:lstStyle/>
          <a:p>
            <a:r>
              <a:rPr lang="en-GB" dirty="0" smtClean="0">
                <a:solidFill>
                  <a:schemeClr val="accent6">
                    <a:lumMod val="50000"/>
                  </a:schemeClr>
                </a:solidFill>
                <a:latin typeface="Arial" panose="020B0604020202020204" pitchFamily="34" charset="0"/>
                <a:cs typeface="Arial" panose="020B0604020202020204" pitchFamily="34" charset="0"/>
              </a:rPr>
              <a:t>The MICE Hall model with the relative compass directions – these are used frequently to reference structures. The buildings on the south side of the Hall model have been omitted as have a few of the structures on the North side to aid viewing. </a:t>
            </a:r>
            <a:endParaRPr lang="en-GB"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5387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MICE_Target_001">
  <a:themeElements>
    <a:clrScheme name="">
      <a:dk1>
        <a:srgbClr val="FFFFFF"/>
      </a:dk1>
      <a:lt1>
        <a:srgbClr val="FFFFFF"/>
      </a:lt1>
      <a:dk2>
        <a:srgbClr val="004080"/>
      </a:dk2>
      <a:lt2>
        <a:srgbClr val="004080"/>
      </a:lt2>
      <a:accent1>
        <a:srgbClr val="FFFFFF"/>
      </a:accent1>
      <a:accent2>
        <a:srgbClr val="004080"/>
      </a:accent2>
      <a:accent3>
        <a:srgbClr val="FFFFFF"/>
      </a:accent3>
      <a:accent4>
        <a:srgbClr val="DADADA"/>
      </a:accent4>
      <a:accent5>
        <a:srgbClr val="FFFFFF"/>
      </a:accent5>
      <a:accent6>
        <a:srgbClr val="003973"/>
      </a:accent6>
      <a:hlink>
        <a:srgbClr val="333333"/>
      </a:hlink>
      <a:folHlink>
        <a:srgbClr val="66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siness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sinesstemplate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template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businesstemplate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businesstemplate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MICE_Target_001</Template>
  <TotalTime>13520</TotalTime>
  <Words>3491</Words>
  <Application>Microsoft Office PowerPoint</Application>
  <PresentationFormat>On-screen Show (4:3)</PresentationFormat>
  <Paragraphs>324</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MICE_Target_001</vt:lpstr>
      <vt:lpstr>Specification of the Stray Field Issue and the MICE Hall Model</vt:lpstr>
      <vt:lpstr>Overview</vt:lpstr>
      <vt:lpstr>The MICE Magnets</vt:lpstr>
      <vt:lpstr>V. Bayliss; CM33 (June 2012)</vt:lpstr>
      <vt:lpstr>Defining the Problem</vt:lpstr>
      <vt:lpstr>Specification</vt:lpstr>
      <vt:lpstr>MICE Hall Model</vt:lpstr>
      <vt:lpstr>MICE Hall Model</vt:lpstr>
      <vt:lpstr>MICE Hall Model</vt:lpstr>
      <vt:lpstr>MICE Hall Model</vt:lpstr>
      <vt:lpstr>VF Reports</vt:lpstr>
      <vt:lpstr>VF Reports</vt:lpstr>
      <vt:lpstr>VF Reports</vt:lpstr>
      <vt:lpstr>Field Throughout the Hall Volume</vt:lpstr>
      <vt:lpstr>Field Throughout the Hall Volume</vt:lpstr>
      <vt:lpstr>Field Throughout the Hall Volume</vt:lpstr>
      <vt:lpstr>Field Outside of the Hall</vt:lpstr>
      <vt:lpstr>Field Outside of the Hall</vt:lpstr>
      <vt:lpstr>Field Outside of the Hall</vt:lpstr>
      <vt:lpstr>Field Outside of the Hall</vt:lpstr>
      <vt:lpstr>Field Outside of the Hall</vt:lpstr>
      <vt:lpstr>ISIS Control Rooms</vt:lpstr>
      <vt:lpstr>ISIS Control Rooms</vt:lpstr>
      <vt:lpstr>ISIS Control Rooms</vt:lpstr>
      <vt:lpstr>ISIS Control Rooms</vt:lpstr>
      <vt:lpstr>MLCR</vt:lpstr>
      <vt:lpstr>MLCR</vt:lpstr>
      <vt:lpstr>MLCR</vt:lpstr>
      <vt:lpstr>MLCR</vt:lpstr>
      <vt:lpstr>Comments</vt:lpstr>
      <vt:lpstr>Comments</vt:lpstr>
      <vt:lpstr>Shield Wall Model</vt:lpstr>
      <vt:lpstr>Shield Wall Model</vt:lpstr>
      <vt:lpstr>PowerPoint Presentation</vt:lpstr>
      <vt:lpstr>Sub Station Model</vt:lpstr>
      <vt:lpstr>PowerPoint Presentation</vt:lpstr>
      <vt:lpstr>PowerPoint Presentation</vt:lpstr>
      <vt:lpstr>PowerPoint Presentation</vt:lpstr>
      <vt:lpstr>PowerPoint Presentation</vt:lpstr>
      <vt:lpstr>How much does the picture  change at Step VI?</vt:lpstr>
      <vt:lpstr>PowerPoint Presentation</vt:lpstr>
      <vt:lpstr>PowerPoint Presentation</vt:lpstr>
      <vt:lpstr>PowerPoint Presentation</vt:lpstr>
      <vt:lpstr>Conclusions</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MICE Target</dc:title>
  <dc:creator>Valued Acer Customer</dc:creator>
  <cp:lastModifiedBy>Paul Smith</cp:lastModifiedBy>
  <cp:revision>111</cp:revision>
  <dcterms:created xsi:type="dcterms:W3CDTF">2012-06-15T10:29:14Z</dcterms:created>
  <dcterms:modified xsi:type="dcterms:W3CDTF">2013-09-13T15:09:18Z</dcterms:modified>
</cp:coreProperties>
</file>