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77" r:id="rId27"/>
    <p:sldId id="278" r:id="rId28"/>
    <p:sldId id="282" r:id="rId29"/>
    <p:sldId id="283" r:id="rId30"/>
    <p:sldId id="287" r:id="rId31"/>
    <p:sldId id="285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547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Abundance</c:v>
                </c:pt>
              </c:strCache>
            </c:strRef>
          </c:tx>
          <c:xVal>
            <c:numRef>
              <c:f>Sheet1!$B$2:$B$30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</c:numCache>
            </c:numRef>
          </c:xVal>
          <c:yVal>
            <c:numRef>
              <c:f>Sheet1!$C$2:$C$30</c:f>
              <c:numCache>
                <c:formatCode>0.00E+00</c:formatCode>
                <c:ptCount val="29"/>
                <c:pt idx="0">
                  <c:v>27900000000</c:v>
                </c:pt>
                <c:pt idx="1">
                  <c:v>949000</c:v>
                </c:pt>
                <c:pt idx="2">
                  <c:v>386000</c:v>
                </c:pt>
                <c:pt idx="3">
                  <c:v>2720000000</c:v>
                </c:pt>
                <c:pt idx="4">
                  <c:v>4.28</c:v>
                </c:pt>
                <c:pt idx="5">
                  <c:v>52.82</c:v>
                </c:pt>
                <c:pt idx="6">
                  <c:v>0.73000000000000032</c:v>
                </c:pt>
                <c:pt idx="7">
                  <c:v>4.22</c:v>
                </c:pt>
                <c:pt idx="8">
                  <c:v>16.97999999999999</c:v>
                </c:pt>
                <c:pt idx="9">
                  <c:v>9990000</c:v>
                </c:pt>
                <c:pt idx="10">
                  <c:v>111000</c:v>
                </c:pt>
                <c:pt idx="11">
                  <c:v>3120000</c:v>
                </c:pt>
                <c:pt idx="12">
                  <c:v>11500</c:v>
                </c:pt>
                <c:pt idx="13">
                  <c:v>23700000</c:v>
                </c:pt>
                <c:pt idx="14">
                  <c:v>9040</c:v>
                </c:pt>
                <c:pt idx="15">
                  <c:v>47600</c:v>
                </c:pt>
                <c:pt idx="16">
                  <c:v>843</c:v>
                </c:pt>
                <c:pt idx="17">
                  <c:v>3200000</c:v>
                </c:pt>
                <c:pt idx="18">
                  <c:v>7770</c:v>
                </c:pt>
                <c:pt idx="19">
                  <c:v>234000</c:v>
                </c:pt>
                <c:pt idx="20">
                  <c:v>57400</c:v>
                </c:pt>
                <c:pt idx="21">
                  <c:v>848000</c:v>
                </c:pt>
                <c:pt idx="22">
                  <c:v>107000</c:v>
                </c:pt>
                <c:pt idx="23">
                  <c:v>118000</c:v>
                </c:pt>
                <c:pt idx="24">
                  <c:v>84900</c:v>
                </c:pt>
                <c:pt idx="25">
                  <c:v>922000</c:v>
                </c:pt>
                <c:pt idx="26">
                  <c:v>46700</c:v>
                </c:pt>
                <c:pt idx="27">
                  <c:v>31000</c:v>
                </c:pt>
                <c:pt idx="28">
                  <c:v>10400</c:v>
                </c:pt>
              </c:numCache>
            </c:numRef>
          </c:yVal>
        </c:ser>
        <c:axId val="33865088"/>
        <c:axId val="33904128"/>
      </c:scatterChart>
      <c:valAx>
        <c:axId val="33865088"/>
        <c:scaling>
          <c:orientation val="minMax"/>
          <c:max val="30"/>
          <c:min val="0"/>
        </c:scaling>
        <c:axPos val="b"/>
        <c:title>
          <c:tx>
            <c:rich>
              <a:bodyPr/>
              <a:lstStyle/>
              <a:p>
                <a:pPr>
                  <a:defRPr baseline="0">
                    <a:latin typeface="Helvetica" pitchFamily="34" charset="0"/>
                  </a:defRPr>
                </a:pPr>
                <a:r>
                  <a:rPr lang="en-US" baseline="0">
                    <a:latin typeface="Helvetica" pitchFamily="34" charset="0"/>
                  </a:rPr>
                  <a:t>Atomic mass number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latin typeface="Helvetica" pitchFamily="34" charset="0"/>
              </a:defRPr>
            </a:pPr>
            <a:endParaRPr lang="en-US"/>
          </a:p>
        </c:txPr>
        <c:crossAx val="33904128"/>
        <c:crossesAt val="0.1"/>
        <c:crossBetween val="midCat"/>
      </c:valAx>
      <c:valAx>
        <c:axId val="33904128"/>
        <c:scaling>
          <c:logBase val="10"/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Helvetica" pitchFamily="34" charset="0"/>
                  </a:defRPr>
                </a:pPr>
                <a:r>
                  <a:rPr lang="en-US">
                    <a:latin typeface="Helvetica" pitchFamily="34" charset="0"/>
                  </a:rPr>
                  <a:t>Abundance by number (Si = 10</a:t>
                </a:r>
                <a:r>
                  <a:rPr lang="en-US" baseline="30000">
                    <a:latin typeface="Helvetica" pitchFamily="34" charset="0"/>
                  </a:rPr>
                  <a:t>6</a:t>
                </a:r>
                <a:r>
                  <a:rPr lang="en-US">
                    <a:latin typeface="Helvetica" pitchFamily="34" charset="0"/>
                  </a:rPr>
                  <a:t>)</a:t>
                </a:r>
              </a:p>
            </c:rich>
          </c:tx>
          <c:layout/>
        </c:title>
        <c:numFmt formatCode="0.E+00" sourceLinked="0"/>
        <c:tickLblPos val="nextTo"/>
        <c:txPr>
          <a:bodyPr/>
          <a:lstStyle/>
          <a:p>
            <a:pPr>
              <a:defRPr baseline="0">
                <a:latin typeface="Helvetica" pitchFamily="34" charset="0"/>
              </a:defRPr>
            </a:pPr>
            <a:endParaRPr lang="en-US"/>
          </a:p>
        </c:txPr>
        <c:crossAx val="33865088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7F8A-B5E4-43FC-9212-1A7E34743164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1F86-A0F8-4A9C-A8F4-06BB8362C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71F86-A0F8-4A9C-A8F4-06BB8362C209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animations/heic1113d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Evolution on to the main sequence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The main sequence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Evolution off the main sequence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/>
              <a:t>Nucleosynthesis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PHY111</a:t>
            </a:r>
            <a:br>
              <a:rPr lang="en-GB" sz="4400" dirty="0" smtClean="0"/>
            </a:br>
            <a:r>
              <a:rPr lang="en-GB" sz="4400" dirty="0" smtClean="0"/>
              <a:t>Stellar Evolution and </a:t>
            </a:r>
            <a:r>
              <a:rPr lang="en-GB" sz="4400" dirty="0" err="1" smtClean="0"/>
              <a:t>Nucleosynthesis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HR Diagram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Stars </a:t>
            </a:r>
            <a:r>
              <a:rPr lang="en-GB" sz="2400" i="1" dirty="0" smtClean="0"/>
              <a:t>don’t</a:t>
            </a:r>
            <a:r>
              <a:rPr lang="en-GB" sz="2400" dirty="0" smtClean="0"/>
              <a:t> evolve up or down main sequence</a:t>
            </a:r>
          </a:p>
          <a:p>
            <a:r>
              <a:rPr lang="en-GB" sz="2400" dirty="0" smtClean="0"/>
              <a:t>They do evolve </a:t>
            </a:r>
            <a:r>
              <a:rPr lang="en-GB" sz="2400" i="1" dirty="0" smtClean="0"/>
              <a:t>across </a:t>
            </a:r>
            <a:r>
              <a:rPr lang="en-GB" sz="2400" dirty="0" smtClean="0"/>
              <a:t>main sequence</a:t>
            </a:r>
          </a:p>
          <a:p>
            <a:pPr lvl="1"/>
            <a:r>
              <a:rPr lang="en-GB" sz="2000" dirty="0" smtClean="0"/>
              <a:t>this is not a very large effect</a:t>
            </a:r>
          </a:p>
          <a:p>
            <a:r>
              <a:rPr lang="en-GB" sz="2300" dirty="0" smtClean="0"/>
              <a:t>Note that during this phase the star gets </a:t>
            </a:r>
            <a:r>
              <a:rPr lang="en-GB" sz="2300" i="1" dirty="0" smtClean="0"/>
              <a:t>cooler</a:t>
            </a:r>
            <a:r>
              <a:rPr lang="en-GB" sz="2300" dirty="0" smtClean="0"/>
              <a:t> but </a:t>
            </a:r>
            <a:r>
              <a:rPr lang="en-GB" sz="2300" i="1" dirty="0" smtClean="0"/>
              <a:t>more luminous</a:t>
            </a:r>
            <a:endParaRPr lang="en-GB" sz="2300" dirty="0" smtClean="0"/>
          </a:p>
          <a:p>
            <a:pPr lvl="1"/>
            <a:r>
              <a:rPr lang="en-GB" sz="2000" dirty="0" smtClean="0"/>
              <a:t>this implies it must be </a:t>
            </a:r>
            <a:r>
              <a:rPr lang="en-GB" sz="2000" i="1" dirty="0" smtClean="0"/>
              <a:t>larger </a:t>
            </a:r>
            <a:r>
              <a:rPr lang="en-GB" sz="2000" dirty="0" smtClean="0"/>
              <a:t>at the end of its main sequence life than at the beginning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002" y="1613574"/>
            <a:ext cx="409308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age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550168" cy="46817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Older cluster will have shorter main sequence and longer red giant branch</a:t>
            </a:r>
          </a:p>
          <a:p>
            <a:r>
              <a:rPr lang="en-GB" sz="2400" dirty="0" smtClean="0"/>
              <a:t>Note that bottom of red giant branch is more-or-less level with top of surviving main sequence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52" y="1533953"/>
            <a:ext cx="4876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436510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10 million years</a:t>
            </a:r>
          </a:p>
          <a:p>
            <a:r>
              <a:rPr lang="en-GB" dirty="0" smtClean="0">
                <a:solidFill>
                  <a:srgbClr val="00FF00"/>
                </a:solidFill>
              </a:rPr>
              <a:t>100 million years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1 billion years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10 billion years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en-GB" dirty="0" smtClean="0"/>
              <a:t>Effect of age: </a:t>
            </a:r>
            <a:br>
              <a:rPr lang="en-GB" dirty="0" smtClean="0"/>
            </a:br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562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596535" cy="172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24928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no red giants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85293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a few bright red giants</a:t>
            </a:r>
            <a:endParaRPr lang="en-GB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3435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en-GB" dirty="0" smtClean="0"/>
              <a:t>Effect of age: </a:t>
            </a:r>
            <a:br>
              <a:rPr lang="en-GB" dirty="0" smtClean="0"/>
            </a:br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3429000"/>
            <a:ext cx="1152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lots of red giants</a:t>
            </a:r>
          </a:p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&amp; 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a </a:t>
            </a:r>
            <a:r>
              <a:rPr lang="en-GB" sz="1400" dirty="0" err="1" smtClean="0">
                <a:solidFill>
                  <a:srgbClr val="FFFF00"/>
                </a:solidFill>
              </a:rPr>
              <a:t>subgiant</a:t>
            </a:r>
            <a:r>
              <a:rPr lang="en-GB" sz="1400" dirty="0" smtClean="0">
                <a:solidFill>
                  <a:srgbClr val="FFFF00"/>
                </a:solidFill>
              </a:rPr>
              <a:t> branch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2132856"/>
            <a:ext cx="504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0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+2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+4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+6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5172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0.0        0.5        1.0       1.5        2.0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46" y="188640"/>
            <a:ext cx="22057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9132"/>
            <a:ext cx="2687087" cy="1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76056" y="26369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FFFF00"/>
                </a:solidFill>
              </a:rPr>
              <a:t>~4 </a:t>
            </a:r>
            <a:r>
              <a:rPr lang="en-GB" sz="1600" dirty="0" err="1" smtClean="0">
                <a:solidFill>
                  <a:srgbClr val="FFFF00"/>
                </a:solidFill>
              </a:rPr>
              <a:t>Gyr</a:t>
            </a:r>
            <a:endParaRPr lang="en-GB" sz="1600" dirty="0" smtClean="0">
              <a:solidFill>
                <a:srgbClr val="FFFF00"/>
              </a:solidFill>
            </a:endParaRPr>
          </a:p>
          <a:p>
            <a:pPr algn="r"/>
            <a:r>
              <a:rPr lang="en-GB" sz="1600" dirty="0" smtClean="0">
                <a:solidFill>
                  <a:srgbClr val="00B0F0"/>
                </a:solidFill>
              </a:rPr>
              <a:t>~6 </a:t>
            </a:r>
            <a:r>
              <a:rPr lang="en-GB" sz="1600" dirty="0" err="1" smtClean="0">
                <a:solidFill>
                  <a:srgbClr val="00B0F0"/>
                </a:solidFill>
              </a:rPr>
              <a:t>Gyr</a:t>
            </a:r>
            <a:endParaRPr lang="en-GB" sz="1600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860032" y="3356992"/>
            <a:ext cx="1296144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283968" y="3573016"/>
            <a:ext cx="1872208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1979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Basics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On </a:t>
            </a:r>
            <a:r>
              <a:rPr lang="en-GB" dirty="0" err="1" smtClean="0"/>
              <a:t>Hertzsprung</a:t>
            </a:r>
            <a:r>
              <a:rPr lang="en-GB" dirty="0" smtClean="0"/>
              <a:t>-Russell diagram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Death of low mass stars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death of high mass stars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After the main sequence a star has two possible structures:</a:t>
            </a:r>
          </a:p>
          <a:p>
            <a:pPr lvl="1"/>
            <a:r>
              <a:rPr lang="en-GB" dirty="0" smtClean="0"/>
              <a:t>fusion in a shell around an inert core</a:t>
            </a:r>
          </a:p>
          <a:p>
            <a:pPr lvl="2"/>
            <a:r>
              <a:rPr lang="en-GB" dirty="0" smtClean="0"/>
              <a:t>the shell is typically very hot </a:t>
            </a:r>
            <a:r>
              <a:rPr lang="en-GB" dirty="0" smtClean="0">
                <a:sym typeface="Wingdings" pitchFamily="2" charset="2"/>
              </a:rPr>
              <a:t>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pressure exceeds gravity 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outer envelope is pushed outward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star becomes a very large, cool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red giant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core fusion (of a heavier element)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more stable configuration, so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easier to balance pressure and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gravity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star is typically smaller and hotter,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but less luminous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328000" y="2700000"/>
            <a:ext cx="3600000" cy="3600000"/>
            <a:chOff x="5328000" y="2700000"/>
            <a:chExt cx="3600000" cy="3600000"/>
          </a:xfrm>
        </p:grpSpPr>
        <p:sp>
          <p:nvSpPr>
            <p:cNvPr id="4" name="Oval 3"/>
            <p:cNvSpPr/>
            <p:nvPr/>
          </p:nvSpPr>
          <p:spPr>
            <a:xfrm>
              <a:off x="5328000" y="2700000"/>
              <a:ext cx="3600000" cy="360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228000" y="3600000"/>
              <a:ext cx="1800000" cy="180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408000" y="3780000"/>
              <a:ext cx="1440000" cy="14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8224" y="306896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 smtClean="0"/>
                <a:t>P &gt; G</a:t>
              </a:r>
              <a:endParaRPr lang="en-GB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28000" y="2700000"/>
            <a:ext cx="3600000" cy="3600000"/>
            <a:chOff x="5328000" y="2700000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328000" y="2700000"/>
              <a:ext cx="3600000" cy="360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228000" y="3600000"/>
              <a:ext cx="1800000" cy="1800000"/>
            </a:xfrm>
            <a:prstGeom prst="ellips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16000" y="3888000"/>
              <a:ext cx="1224136" cy="12241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6444208" y="2852936"/>
            <a:ext cx="1224136" cy="648072"/>
          </a:xfrm>
          <a:prstGeom prst="wedgeRectCallout">
            <a:avLst>
              <a:gd name="adj1" fmla="val -14199"/>
              <a:gd name="adj2" fmla="val 70052"/>
            </a:avLst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possible secondary shell source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sequence of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99829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Fusion processes require a certain threshold temperature to ignite</a:t>
            </a:r>
          </a:p>
          <a:p>
            <a:pPr lvl="1"/>
            <a:r>
              <a:rPr lang="en-GB" dirty="0" smtClean="0"/>
              <a:t>higher for </a:t>
            </a:r>
            <a:r>
              <a:rPr lang="en-GB" dirty="0" smtClean="0"/>
              <a:t>heavier elements because of greater Coulomb repulsion</a:t>
            </a:r>
          </a:p>
          <a:p>
            <a:pPr lvl="1"/>
            <a:r>
              <a:rPr lang="en-GB" dirty="0" smtClean="0"/>
              <a:t>note that the material </a:t>
            </a:r>
            <a:r>
              <a:rPr lang="en-GB" i="1" dirty="0" smtClean="0"/>
              <a:t>just</a:t>
            </a:r>
            <a:r>
              <a:rPr lang="en-GB" dirty="0" smtClean="0"/>
              <a:t> outside </a:t>
            </a:r>
            <a:r>
              <a:rPr lang="en-GB" dirty="0" smtClean="0"/>
              <a:t>core </a:t>
            </a:r>
            <a:r>
              <a:rPr lang="en-GB" dirty="0" smtClean="0"/>
              <a:t>is only </a:t>
            </a:r>
            <a:r>
              <a:rPr lang="en-GB" i="1" dirty="0" smtClean="0"/>
              <a:t>just</a:t>
            </a:r>
            <a:r>
              <a:rPr lang="en-GB" dirty="0" smtClean="0"/>
              <a:t> not hot enough</a:t>
            </a:r>
          </a:p>
          <a:p>
            <a:r>
              <a:rPr lang="en-GB" dirty="0" smtClean="0"/>
              <a:t>After core exhaustion gravity overcomes pressure</a:t>
            </a:r>
          </a:p>
          <a:p>
            <a:pPr lvl="1"/>
            <a:r>
              <a:rPr lang="en-GB" dirty="0" smtClean="0"/>
              <a:t>star shrinks </a:t>
            </a:r>
            <a:r>
              <a:rPr lang="en-GB" dirty="0" smtClean="0">
                <a:sym typeface="Wingdings" pitchFamily="2" charset="2"/>
              </a:rPr>
              <a:t> temperature increases owing to conversion of gravitational potential energy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shell of material </a:t>
            </a:r>
            <a:r>
              <a:rPr lang="en-GB" i="1" dirty="0" smtClean="0">
                <a:sym typeface="Wingdings" pitchFamily="2" charset="2"/>
              </a:rPr>
              <a:t>just outside core</a:t>
            </a:r>
            <a:r>
              <a:rPr lang="en-GB" dirty="0" smtClean="0">
                <a:sym typeface="Wingdings" pitchFamily="2" charset="2"/>
              </a:rPr>
              <a:t> exceeds threshold and ignites</a:t>
            </a:r>
          </a:p>
          <a:p>
            <a:r>
              <a:rPr lang="en-GB" dirty="0" smtClean="0">
                <a:sym typeface="Wingdings" pitchFamily="2" charset="2"/>
              </a:rPr>
              <a:t>Continuing fusion in shell will increase mass and temperature of inert core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eventually (if it gets hot enough) a new fusion process will ignite in </a:t>
            </a:r>
            <a:r>
              <a:rPr lang="en-GB" dirty="0" smtClean="0">
                <a:sym typeface="Wingdings" pitchFamily="2" charset="2"/>
              </a:rPr>
              <a:t>core</a:t>
            </a:r>
          </a:p>
          <a:p>
            <a:r>
              <a:rPr lang="en-GB" dirty="0" smtClean="0">
                <a:sym typeface="Wingdings" pitchFamily="2" charset="2"/>
              </a:rPr>
              <a:t>Layered structure will develop in massive stars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HR Diagram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0972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Lowest mass stars won’t even fuse helium</a:t>
            </a:r>
          </a:p>
          <a:p>
            <a:pPr lvl="1"/>
            <a:r>
              <a:rPr lang="en-GB" dirty="0" smtClean="0"/>
              <a:t>but their main-sequence lifetimes are trillions of years</a:t>
            </a:r>
          </a:p>
          <a:p>
            <a:r>
              <a:rPr lang="en-GB" dirty="0" smtClean="0"/>
              <a:t>Stars up to 5 solar masses or so will fuse helium, but nothing heavier</a:t>
            </a:r>
          </a:p>
          <a:p>
            <a:pPr lvl="1"/>
            <a:r>
              <a:rPr lang="en-GB" dirty="0" smtClean="0"/>
              <a:t>they expel their outer layers, producing planetary nebula, and end as white dwarf</a:t>
            </a:r>
          </a:p>
          <a:p>
            <a:r>
              <a:rPr lang="en-GB" dirty="0" smtClean="0"/>
              <a:t>Stars above ~8 solar masses fuse up to iron</a:t>
            </a:r>
          </a:p>
          <a:p>
            <a:pPr lvl="1"/>
            <a:r>
              <a:rPr lang="en-GB" dirty="0" smtClean="0"/>
              <a:t>they explode as supernovae </a:t>
            </a:r>
            <a:endParaRPr lang="en-GB" dirty="0"/>
          </a:p>
        </p:txBody>
      </p:sp>
      <p:pic>
        <p:nvPicPr>
          <p:cNvPr id="8" name="Content Placeholder 3" descr="alltracks_ngeorgia_jjone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1694" y="1606379"/>
            <a:ext cx="4572000" cy="4651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evolution of the Sun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66" y="1551526"/>
            <a:ext cx="6912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4509120"/>
            <a:ext cx="14401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itchFamily="34" charset="0"/>
              </a:rPr>
              <a:t>probably the Sun doesn’t really get this yellow in core He fusion</a:t>
            </a:r>
            <a:endParaRPr lang="en-GB" sz="1600" dirty="0">
              <a:latin typeface="Helvetic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80112" y="4509120"/>
            <a:ext cx="158417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_evol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272808" cy="6162447"/>
          </a:xfrm>
          <a:prstGeom prst="rect">
            <a:avLst/>
          </a:prstGeom>
        </p:spPr>
      </p:pic>
      <p:sp>
        <p:nvSpPr>
          <p:cNvPr id="4" name="Line Callout 1 (No Border) 3"/>
          <p:cNvSpPr/>
          <p:nvPr/>
        </p:nvSpPr>
        <p:spPr>
          <a:xfrm>
            <a:off x="7596336" y="2276872"/>
            <a:ext cx="1368152" cy="936104"/>
          </a:xfrm>
          <a:prstGeom prst="callout1">
            <a:avLst>
              <a:gd name="adj1" fmla="val 18750"/>
              <a:gd name="adj2" fmla="val -8333"/>
              <a:gd name="adj3" fmla="val -46920"/>
              <a:gd name="adj4" fmla="val -34214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outer envelope lost in this stage</a:t>
            </a:r>
            <a:endParaRPr lang="en-GB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Basics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On the </a:t>
            </a:r>
            <a:r>
              <a:rPr lang="en-GB" dirty="0" err="1" smtClean="0"/>
              <a:t>Hertzsprung</a:t>
            </a:r>
            <a:r>
              <a:rPr lang="en-GB" dirty="0" smtClean="0"/>
              <a:t>-Russell Diagram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on to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Massive stars (</a:t>
            </a:r>
            <a:r>
              <a:rPr lang="en-GB" dirty="0" err="1" smtClean="0"/>
              <a:t>supergiants</a:t>
            </a:r>
            <a:r>
              <a:rPr lang="en-GB" dirty="0" smtClean="0"/>
              <a:t>) don’t change dramatically in </a:t>
            </a:r>
            <a:r>
              <a:rPr lang="en-GB" i="1" dirty="0" smtClean="0"/>
              <a:t>luminosity</a:t>
            </a:r>
            <a:r>
              <a:rPr lang="en-GB" dirty="0" smtClean="0"/>
              <a:t> as they evolve, but do change in </a:t>
            </a:r>
            <a:r>
              <a:rPr lang="en-GB" i="1" dirty="0" smtClean="0"/>
              <a:t>colour</a:t>
            </a:r>
            <a:r>
              <a:rPr lang="en-GB" dirty="0" smtClean="0"/>
              <a:t> (so they must change in </a:t>
            </a:r>
            <a:r>
              <a:rPr lang="en-GB" i="1" dirty="0" smtClean="0"/>
              <a:t>size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most massive stars explode as red </a:t>
            </a:r>
            <a:r>
              <a:rPr lang="en-GB" dirty="0" err="1" smtClean="0"/>
              <a:t>supergiants</a:t>
            </a:r>
            <a:r>
              <a:rPr lang="en-GB" dirty="0" smtClean="0"/>
              <a:t>, but some (e.g. SN 1987A) explode as blue </a:t>
            </a:r>
            <a:r>
              <a:rPr lang="en-GB" dirty="0" err="1" smtClean="0"/>
              <a:t>supergiants</a:t>
            </a:r>
            <a:endParaRPr lang="en-GB" dirty="0" smtClean="0"/>
          </a:p>
          <a:p>
            <a:r>
              <a:rPr lang="en-GB" dirty="0" smtClean="0"/>
              <a:t>Sun-like stars increase greatly in size </a:t>
            </a:r>
            <a:r>
              <a:rPr lang="en-GB" i="1" dirty="0" smtClean="0"/>
              <a:t>and</a:t>
            </a:r>
            <a:r>
              <a:rPr lang="en-GB" dirty="0" smtClean="0"/>
              <a:t> luminosity when they become giants</a:t>
            </a:r>
          </a:p>
          <a:p>
            <a:pPr lvl="1"/>
            <a:r>
              <a:rPr lang="en-GB" dirty="0" smtClean="0"/>
              <a:t>therefore a comparatively </a:t>
            </a:r>
            <a:r>
              <a:rPr lang="en-GB" i="1" dirty="0" smtClean="0"/>
              <a:t>bright </a:t>
            </a:r>
            <a:r>
              <a:rPr lang="en-GB" dirty="0" smtClean="0"/>
              <a:t>red giant could have a wide range of possible masses (and hence ages) </a:t>
            </a:r>
          </a:p>
          <a:p>
            <a:pPr lvl="2"/>
            <a:r>
              <a:rPr lang="en-GB" dirty="0" smtClean="0"/>
              <a:t>but a </a:t>
            </a:r>
            <a:r>
              <a:rPr lang="en-GB" i="1" dirty="0" smtClean="0"/>
              <a:t>faint</a:t>
            </a:r>
            <a:r>
              <a:rPr lang="en-GB" dirty="0" smtClean="0"/>
              <a:t> red giant must be fairly old</a:t>
            </a:r>
          </a:p>
          <a:p>
            <a:pPr lvl="1"/>
            <a:r>
              <a:rPr lang="en-GB" dirty="0" smtClean="0"/>
              <a:t>this is a consequence of the H-fusing shell being hotter than the core was on the main sequence </a:t>
            </a:r>
            <a:r>
              <a:rPr lang="en-GB" dirty="0" smtClean="0">
                <a:sym typeface="Wingdings" pitchFamily="2" charset="2"/>
              </a:rPr>
              <a:t> higher rate of fusion  brighter</a:t>
            </a:r>
          </a:p>
          <a:p>
            <a:r>
              <a:rPr lang="en-GB" dirty="0" smtClean="0">
                <a:sym typeface="Wingdings" pitchFamily="2" charset="2"/>
              </a:rPr>
              <a:t>Mass loss to form planetary nebula occurs at the end of the helium shell fusion (AGB) stage in a star &lt; 8 </a:t>
            </a:r>
            <a:r>
              <a:rPr lang="en-GB" i="1" dirty="0" err="1" smtClean="0">
                <a:sym typeface="Wingdings" pitchFamily="2" charset="2"/>
              </a:rPr>
              <a:t>M</a:t>
            </a:r>
            <a:r>
              <a:rPr lang="en-GB" baseline="-25000" dirty="0" err="1" smtClean="0">
                <a:sym typeface="Wingdings" pitchFamily="2" charset="2"/>
              </a:rPr>
              <a:t>Sun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heavy element content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243" y="1531034"/>
            <a:ext cx="3060000" cy="252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64" r="10582"/>
          <a:stretch>
            <a:fillRect/>
          </a:stretch>
        </p:blipFill>
        <p:spPr bwMode="auto">
          <a:xfrm>
            <a:off x="181859" y="1412776"/>
            <a:ext cx="3024336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869" y="1412776"/>
            <a:ext cx="2790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9320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Globular cluster M3</a:t>
            </a:r>
          </a:p>
          <a:p>
            <a:r>
              <a:rPr lang="en-GB" dirty="0" smtClean="0"/>
              <a:t>About 3% of Sun’s heavy element content (</a:t>
            </a:r>
            <a:r>
              <a:rPr lang="en-GB" i="1" dirty="0" smtClean="0"/>
              <a:t>Z</a:t>
            </a:r>
            <a:r>
              <a:rPr lang="en-GB" dirty="0" smtClean="0"/>
              <a:t> = 0.06%)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9320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Globular cluster 47 </a:t>
            </a:r>
            <a:r>
              <a:rPr lang="en-GB" dirty="0" err="1" smtClean="0"/>
              <a:t>Tuc</a:t>
            </a:r>
            <a:endParaRPr lang="en-GB" dirty="0" smtClean="0"/>
          </a:p>
          <a:p>
            <a:r>
              <a:rPr lang="en-GB" dirty="0" smtClean="0"/>
              <a:t>About 20% of Sun’s heavy element content (</a:t>
            </a:r>
            <a:r>
              <a:rPr lang="en-GB" i="1" dirty="0" smtClean="0"/>
              <a:t>Z</a:t>
            </a:r>
            <a:r>
              <a:rPr lang="en-GB" dirty="0" smtClean="0"/>
              <a:t> = 0.4%)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9320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Solar neighbourhood</a:t>
            </a:r>
          </a:p>
          <a:p>
            <a:r>
              <a:rPr lang="en-GB" dirty="0" smtClean="0"/>
              <a:t>Roughly solar heavy element content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i="1" dirty="0" smtClean="0"/>
              <a:t>Z</a:t>
            </a:r>
            <a:r>
              <a:rPr lang="en-GB" dirty="0" smtClean="0"/>
              <a:t> = 2%)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3140968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/>
                </a:solidFill>
              </a:rPr>
              <a:t>Note: </a:t>
            </a:r>
            <a:r>
              <a:rPr lang="en-GB" sz="1400" i="1" dirty="0" smtClean="0">
                <a:solidFill>
                  <a:schemeClr val="accent4"/>
                </a:solidFill>
              </a:rPr>
              <a:t>bright</a:t>
            </a:r>
            <a:r>
              <a:rPr lang="en-GB" sz="1400" dirty="0" smtClean="0">
                <a:solidFill>
                  <a:schemeClr val="accent4"/>
                </a:solidFill>
              </a:rPr>
              <a:t> main seq. plus </a:t>
            </a:r>
            <a:r>
              <a:rPr lang="en-GB" sz="1400" i="1" dirty="0" smtClean="0">
                <a:solidFill>
                  <a:schemeClr val="accent4"/>
                </a:solidFill>
              </a:rPr>
              <a:t>faint</a:t>
            </a:r>
            <a:r>
              <a:rPr lang="en-GB" sz="1400" dirty="0" smtClean="0">
                <a:solidFill>
                  <a:schemeClr val="accent4"/>
                </a:solidFill>
              </a:rPr>
              <a:t> red giants </a:t>
            </a:r>
            <a:r>
              <a:rPr lang="en-GB" sz="1400" dirty="0" smtClean="0">
                <a:solidFill>
                  <a:schemeClr val="accent4"/>
                </a:solidFill>
                <a:sym typeface="Wingdings" pitchFamily="2" charset="2"/>
              </a:rPr>
              <a:t> range of ages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403648" y="22048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flipV="1">
            <a:off x="4067944" y="246713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7812360" y="198884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47864" y="40770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</a:rPr>
              <a:t>Arrows show horizontal branch (He core fusion)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63813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Note that “heavy element content” refers to </a:t>
            </a:r>
            <a:r>
              <a:rPr lang="en-GB" b="1" dirty="0" smtClean="0">
                <a:solidFill>
                  <a:schemeClr val="bg1"/>
                </a:solidFill>
              </a:rPr>
              <a:t>initial</a:t>
            </a:r>
            <a:r>
              <a:rPr lang="en-GB" dirty="0" smtClean="0">
                <a:solidFill>
                  <a:schemeClr val="bg1"/>
                </a:solidFill>
              </a:rPr>
              <a:t> composition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5580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Fusion in stars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fusion in supernovae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s-process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r-process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p-process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Nucleosynthesis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in stars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en-GB" dirty="0" smtClean="0"/>
              <a:t>Hydrogen fusion via the pp chain creates only </a:t>
            </a:r>
            <a:r>
              <a:rPr lang="en-GB" baseline="30000" dirty="0" smtClean="0"/>
              <a:t>4</a:t>
            </a:r>
            <a:r>
              <a:rPr lang="en-GB" dirty="0" smtClean="0"/>
              <a:t>He</a:t>
            </a:r>
          </a:p>
          <a:p>
            <a:r>
              <a:rPr lang="en-GB" dirty="0" smtClean="0"/>
              <a:t>Hydrogen fusion via the CNO cycle creates </a:t>
            </a:r>
            <a:r>
              <a:rPr lang="en-GB" baseline="30000" dirty="0" smtClean="0"/>
              <a:t>4</a:t>
            </a:r>
            <a:r>
              <a:rPr lang="en-GB" dirty="0" smtClean="0"/>
              <a:t>He and also increases the abundance of </a:t>
            </a:r>
            <a:r>
              <a:rPr lang="en-GB" baseline="30000" dirty="0" smtClean="0"/>
              <a:t>13</a:t>
            </a:r>
            <a:r>
              <a:rPr lang="en-GB" dirty="0" smtClean="0"/>
              <a:t>C and </a:t>
            </a:r>
            <a:r>
              <a:rPr lang="en-GB" baseline="30000" dirty="0" smtClean="0"/>
              <a:t>14</a:t>
            </a:r>
            <a:r>
              <a:rPr lang="en-GB" dirty="0" smtClean="0"/>
              <a:t>N</a:t>
            </a:r>
          </a:p>
          <a:p>
            <a:pPr lvl="1"/>
            <a:r>
              <a:rPr lang="en-GB" dirty="0" smtClean="0"/>
              <a:t>these nuclei are produced by the cycle faster than they are destroyed </a:t>
            </a:r>
          </a:p>
          <a:p>
            <a:pPr lvl="1"/>
            <a:r>
              <a:rPr lang="en-GB" dirty="0" smtClean="0"/>
              <a:t>most </a:t>
            </a:r>
            <a:r>
              <a:rPr lang="en-GB" baseline="30000" dirty="0" smtClean="0"/>
              <a:t>14</a:t>
            </a:r>
            <a:r>
              <a:rPr lang="en-GB" dirty="0" smtClean="0"/>
              <a:t>N comes from here</a:t>
            </a:r>
          </a:p>
          <a:p>
            <a:r>
              <a:rPr lang="en-GB" dirty="0" smtClean="0"/>
              <a:t>Helium fusion creates </a:t>
            </a:r>
            <a:r>
              <a:rPr lang="en-GB" baseline="30000" dirty="0" smtClean="0"/>
              <a:t>12</a:t>
            </a:r>
            <a:r>
              <a:rPr lang="en-GB" dirty="0" smtClean="0"/>
              <a:t>C and higher </a:t>
            </a:r>
            <a:r>
              <a:rPr lang="el-GR" dirty="0" smtClean="0"/>
              <a:t>α</a:t>
            </a:r>
            <a:r>
              <a:rPr lang="en-GB" dirty="0" smtClean="0"/>
              <a:t>-process isotopes: </a:t>
            </a:r>
            <a:r>
              <a:rPr lang="en-GB" baseline="30000" dirty="0" smtClean="0"/>
              <a:t>16</a:t>
            </a:r>
            <a:r>
              <a:rPr lang="en-GB" dirty="0" smtClean="0"/>
              <a:t>O, </a:t>
            </a:r>
            <a:r>
              <a:rPr lang="en-GB" baseline="30000" dirty="0" smtClean="0"/>
              <a:t>20</a:t>
            </a:r>
            <a:r>
              <a:rPr lang="en-GB" dirty="0" smtClean="0"/>
              <a:t>Ne, </a:t>
            </a:r>
            <a:r>
              <a:rPr lang="en-GB" baseline="30000" dirty="0" smtClean="0"/>
              <a:t>24</a:t>
            </a:r>
            <a:r>
              <a:rPr lang="en-GB" dirty="0" smtClean="0"/>
              <a:t>Mg, etc.</a:t>
            </a:r>
          </a:p>
          <a:p>
            <a:pPr lvl="1"/>
            <a:r>
              <a:rPr lang="en-GB" baseline="30000" dirty="0" smtClean="0"/>
              <a:t>12</a:t>
            </a:r>
            <a:r>
              <a:rPr lang="en-GB" dirty="0" smtClean="0"/>
              <a:t>C dominates because it is resonant</a:t>
            </a:r>
          </a:p>
          <a:p>
            <a:pPr lvl="1"/>
            <a:r>
              <a:rPr lang="en-GB" dirty="0" smtClean="0"/>
              <a:t>secondary helium fusion reactions produce free neutrons via </a:t>
            </a:r>
            <a:r>
              <a:rPr lang="en-GB" baseline="30000" dirty="0" smtClean="0"/>
              <a:t>13</a:t>
            </a:r>
            <a:r>
              <a:rPr lang="en-GB" dirty="0" smtClean="0"/>
              <a:t>C + </a:t>
            </a:r>
            <a:r>
              <a:rPr lang="en-GB" baseline="30000" dirty="0" smtClean="0"/>
              <a:t>4</a:t>
            </a:r>
            <a:r>
              <a:rPr lang="en-GB" dirty="0" smtClean="0"/>
              <a:t>He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aseline="30000" dirty="0" smtClean="0">
                <a:sym typeface="Wingdings" pitchFamily="2" charset="2"/>
              </a:rPr>
              <a:t>16</a:t>
            </a:r>
            <a:r>
              <a:rPr lang="en-GB" dirty="0" smtClean="0">
                <a:sym typeface="Wingdings" pitchFamily="2" charset="2"/>
              </a:rPr>
              <a:t>O + n and </a:t>
            </a:r>
            <a:r>
              <a:rPr lang="en-GB" baseline="30000" dirty="0" smtClean="0">
                <a:sym typeface="Wingdings" pitchFamily="2" charset="2"/>
              </a:rPr>
              <a:t>22</a:t>
            </a:r>
            <a:r>
              <a:rPr lang="en-GB" dirty="0" smtClean="0">
                <a:sym typeface="Wingdings" pitchFamily="2" charset="2"/>
              </a:rPr>
              <a:t>Ne + </a:t>
            </a:r>
            <a:r>
              <a:rPr lang="en-GB" baseline="30000" dirty="0" smtClean="0">
                <a:sym typeface="Wingdings" pitchFamily="2" charset="2"/>
              </a:rPr>
              <a:t>4</a:t>
            </a:r>
            <a:r>
              <a:rPr lang="en-GB" dirty="0" smtClean="0">
                <a:sym typeface="Wingdings" pitchFamily="2" charset="2"/>
              </a:rPr>
              <a:t>He  </a:t>
            </a:r>
            <a:r>
              <a:rPr lang="en-GB" baseline="30000" dirty="0" smtClean="0">
                <a:sym typeface="Wingdings" pitchFamily="2" charset="2"/>
              </a:rPr>
              <a:t>25</a:t>
            </a:r>
            <a:r>
              <a:rPr lang="en-GB" dirty="0" smtClean="0">
                <a:sym typeface="Wingdings" pitchFamily="2" charset="2"/>
              </a:rPr>
              <a:t>Mg + 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in stars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583" y="1498247"/>
            <a:ext cx="5296502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556792"/>
            <a:ext cx="4104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>
                <a:tab pos="457200" algn="l"/>
              </a:tabLst>
            </a:pPr>
            <a:r>
              <a:rPr lang="en-GB" sz="2400" dirty="0" smtClean="0"/>
              <a:t>Massive stars can fuse elements from carbon up to silicon</a:t>
            </a:r>
          </a:p>
          <a:p>
            <a:pPr marL="273600" indent="-2736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>
                <a:tab pos="457200" algn="l"/>
              </a:tabLst>
            </a:pPr>
            <a:r>
              <a:rPr lang="en-GB" sz="2400" dirty="0" smtClean="0"/>
              <a:t>These processes generate less energy and hence</a:t>
            </a:r>
            <a:br>
              <a:rPr lang="en-GB" sz="2400" dirty="0" smtClean="0"/>
            </a:br>
            <a:r>
              <a:rPr lang="en-GB" sz="2400" dirty="0" smtClean="0"/>
              <a:t>last for less time</a:t>
            </a:r>
          </a:p>
          <a:p>
            <a:pPr marL="273600" indent="-2736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>
                <a:tab pos="457200" algn="l"/>
              </a:tabLst>
            </a:pPr>
            <a:r>
              <a:rPr lang="en-GB" sz="2400" dirty="0" smtClean="0"/>
              <a:t>Silicon fusion lasts</a:t>
            </a:r>
            <a:br>
              <a:rPr lang="en-GB" sz="2400" dirty="0" smtClean="0"/>
            </a:br>
            <a:r>
              <a:rPr lang="en-GB" sz="2400" dirty="0" smtClean="0"/>
              <a:t>a few days and </a:t>
            </a:r>
            <a:br>
              <a:rPr lang="en-GB" sz="2400" dirty="0" smtClean="0"/>
            </a:br>
            <a:r>
              <a:rPr lang="en-GB" sz="2400" dirty="0" smtClean="0"/>
              <a:t>creates iron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58112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GB" sz="2400" dirty="0" smtClean="0"/>
              <a:t>Iron has the most tightly bound nucleus: fusing iron does not generate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in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18120" cy="47822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Fusion in super-novae takes place at </a:t>
            </a:r>
            <a:r>
              <a:rPr lang="en-GB" sz="2400" i="1" dirty="0" smtClean="0"/>
              <a:t>very</a:t>
            </a:r>
            <a:r>
              <a:rPr lang="en-GB" sz="2400" dirty="0" smtClean="0"/>
              <a:t> high temperatures</a:t>
            </a:r>
          </a:p>
          <a:p>
            <a:r>
              <a:rPr lang="en-GB" sz="2400" dirty="0" smtClean="0"/>
              <a:t>abundances determined by thermodynamic equilibrium</a:t>
            </a:r>
          </a:p>
          <a:p>
            <a:pPr lvl="1"/>
            <a:r>
              <a:rPr lang="en-GB" sz="2000" dirty="0" smtClean="0"/>
              <a:t>the most tightly bound isotopes are preferentially made</a:t>
            </a:r>
          </a:p>
          <a:p>
            <a:pPr lvl="1"/>
            <a:r>
              <a:rPr lang="en-GB" sz="2000" dirty="0" smtClean="0"/>
              <a:t>generates abundance peak around iron</a:t>
            </a:r>
            <a:endParaRPr lang="en-GB" sz="2000" dirty="0"/>
          </a:p>
        </p:txBody>
      </p:sp>
      <p:pic>
        <p:nvPicPr>
          <p:cNvPr id="5" name="Picture 4" descr="element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025" y="1590163"/>
            <a:ext cx="5791200" cy="47244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267325" y="3271838"/>
            <a:ext cx="428625" cy="1095375"/>
          </a:xfrm>
          <a:custGeom>
            <a:avLst/>
            <a:gdLst>
              <a:gd name="connsiteX0" fmla="*/ 0 w 428625"/>
              <a:gd name="connsiteY0" fmla="*/ 1095375 h 1095375"/>
              <a:gd name="connsiteX1" fmla="*/ 38100 w 428625"/>
              <a:gd name="connsiteY1" fmla="*/ 642937 h 1095375"/>
              <a:gd name="connsiteX2" fmla="*/ 80963 w 428625"/>
              <a:gd name="connsiteY2" fmla="*/ 866775 h 1095375"/>
              <a:gd name="connsiteX3" fmla="*/ 123825 w 428625"/>
              <a:gd name="connsiteY3" fmla="*/ 457200 h 1095375"/>
              <a:gd name="connsiteX4" fmla="*/ 176213 w 428625"/>
              <a:gd name="connsiteY4" fmla="*/ 490537 h 1095375"/>
              <a:gd name="connsiteX5" fmla="*/ 214313 w 428625"/>
              <a:gd name="connsiteY5" fmla="*/ 0 h 1095375"/>
              <a:gd name="connsiteX6" fmla="*/ 252413 w 428625"/>
              <a:gd name="connsiteY6" fmla="*/ 647700 h 1095375"/>
              <a:gd name="connsiteX7" fmla="*/ 300038 w 428625"/>
              <a:gd name="connsiteY7" fmla="*/ 300037 h 1095375"/>
              <a:gd name="connsiteX8" fmla="*/ 342900 w 428625"/>
              <a:gd name="connsiteY8" fmla="*/ 800100 h 1095375"/>
              <a:gd name="connsiteX9" fmla="*/ 390525 w 428625"/>
              <a:gd name="connsiteY9" fmla="*/ 700087 h 1095375"/>
              <a:gd name="connsiteX10" fmla="*/ 428625 w 428625"/>
              <a:gd name="connsiteY10" fmla="*/ 1085850 h 1095375"/>
              <a:gd name="connsiteX11" fmla="*/ 0 w 428625"/>
              <a:gd name="connsiteY11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625" h="1095375">
                <a:moveTo>
                  <a:pt x="0" y="1095375"/>
                </a:moveTo>
                <a:lnTo>
                  <a:pt x="38100" y="642937"/>
                </a:lnTo>
                <a:lnTo>
                  <a:pt x="80963" y="866775"/>
                </a:lnTo>
                <a:lnTo>
                  <a:pt x="123825" y="457200"/>
                </a:lnTo>
                <a:lnTo>
                  <a:pt x="176213" y="490537"/>
                </a:lnTo>
                <a:lnTo>
                  <a:pt x="214313" y="0"/>
                </a:lnTo>
                <a:lnTo>
                  <a:pt x="252413" y="647700"/>
                </a:lnTo>
                <a:lnTo>
                  <a:pt x="300038" y="300037"/>
                </a:lnTo>
                <a:lnTo>
                  <a:pt x="342900" y="800100"/>
                </a:lnTo>
                <a:lnTo>
                  <a:pt x="390525" y="700087"/>
                </a:lnTo>
                <a:lnTo>
                  <a:pt x="428625" y="1085850"/>
                </a:lnTo>
                <a:lnTo>
                  <a:pt x="0" y="1095375"/>
                </a:lnTo>
                <a:close/>
              </a:path>
            </a:pathLst>
          </a:cu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 capture: the s-process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3096344" cy="47822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Elements beyond iron are made by successive capture of free neutrons</a:t>
            </a:r>
          </a:p>
          <a:p>
            <a:r>
              <a:rPr lang="en-GB" sz="2400" dirty="0" smtClean="0"/>
              <a:t>In He-fusing stars neutrons are rare</a:t>
            </a:r>
          </a:p>
          <a:p>
            <a:pPr lvl="1"/>
            <a:r>
              <a:rPr lang="en-GB" sz="2000" dirty="0" smtClean="0"/>
              <a:t>captures are infrequent</a:t>
            </a:r>
          </a:p>
          <a:p>
            <a:pPr lvl="1"/>
            <a:r>
              <a:rPr lang="en-GB" sz="2000" dirty="0" smtClean="0"/>
              <a:t>any unstable isotope will decay first</a:t>
            </a:r>
          </a:p>
          <a:p>
            <a:pPr lvl="1"/>
            <a:r>
              <a:rPr lang="en-GB" sz="2000" dirty="0" smtClean="0"/>
              <a:t>produces isotopes near line of maximum stability</a:t>
            </a:r>
            <a:endParaRPr lang="en-GB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692" y="1484784"/>
            <a:ext cx="57857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066" y="4826736"/>
            <a:ext cx="283862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486916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rgbClr val="F547E9"/>
                </a:solidFill>
              </a:rPr>
              <a:t>Neodymium in </a:t>
            </a:r>
            <a:r>
              <a:rPr lang="en-GB" sz="1600" b="1" dirty="0" err="1" smtClean="0">
                <a:solidFill>
                  <a:srgbClr val="F547E9"/>
                </a:solidFill>
              </a:rPr>
              <a:t>SiC</a:t>
            </a:r>
            <a:r>
              <a:rPr lang="en-GB" sz="1600" b="1" dirty="0" smtClean="0">
                <a:solidFill>
                  <a:srgbClr val="F547E9"/>
                </a:solidFill>
              </a:rPr>
              <a:t> grains believed to be produced in carbon-rich He-fusing stars, compared to </a:t>
            </a:r>
            <a:r>
              <a:rPr lang="en-GB" sz="1600" b="1" dirty="0" smtClean="0">
                <a:solidFill>
                  <a:srgbClr val="0070C0"/>
                </a:solidFill>
              </a:rPr>
              <a:t>ordinary neodymium</a:t>
            </a:r>
            <a:endParaRPr lang="en-GB" sz="1600" b="1" dirty="0">
              <a:solidFill>
                <a:srgbClr val="F547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88640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accent3"/>
                </a:solidFill>
              </a:rPr>
              <a:t>plots from http://lablemminglounge.blogspot.com/2010_11_01_archive.html</a:t>
            </a:r>
            <a:endParaRPr lang="en-GB" sz="1000" dirty="0">
              <a:solidFill>
                <a:schemeClr val="accent3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60032" y="1988840"/>
            <a:ext cx="3744416" cy="2376264"/>
            <a:chOff x="4860032" y="1988840"/>
            <a:chExt cx="3744416" cy="2376264"/>
          </a:xfrm>
        </p:grpSpPr>
        <p:sp>
          <p:nvSpPr>
            <p:cNvPr id="9" name="TextBox 8"/>
            <p:cNvSpPr txBox="1"/>
            <p:nvPr/>
          </p:nvSpPr>
          <p:spPr>
            <a:xfrm>
              <a:off x="6444208" y="3573016"/>
              <a:ext cx="2016224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not s-process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H="1" flipV="1">
              <a:off x="7308304" y="3212976"/>
              <a:ext cx="144016" cy="36004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V="1">
              <a:off x="7452320" y="3140968"/>
              <a:ext cx="1152128" cy="43204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</p:cNvCxnSpPr>
            <p:nvPr/>
          </p:nvCxnSpPr>
          <p:spPr>
            <a:xfrm flipV="1">
              <a:off x="7452320" y="1988840"/>
              <a:ext cx="1080120" cy="15841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860032" y="3933056"/>
              <a:ext cx="1584176" cy="43204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 capture: the r-process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48000" cy="50703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supernovae</a:t>
            </a:r>
            <a:br>
              <a:rPr lang="en-GB" sz="2400" dirty="0" smtClean="0"/>
            </a:br>
            <a:r>
              <a:rPr lang="en-GB" sz="2400" dirty="0" smtClean="0"/>
              <a:t>neutrons are </a:t>
            </a:r>
            <a:br>
              <a:rPr lang="en-GB" sz="2400" dirty="0" smtClean="0"/>
            </a:br>
            <a:r>
              <a:rPr lang="en-GB" sz="2400" dirty="0" smtClean="0"/>
              <a:t>very abundant</a:t>
            </a:r>
          </a:p>
          <a:p>
            <a:pPr lvl="1"/>
            <a:r>
              <a:rPr lang="en-GB" sz="2000" dirty="0" smtClean="0"/>
              <a:t>captures occur</a:t>
            </a:r>
            <a:br>
              <a:rPr lang="en-GB" sz="2000" dirty="0" smtClean="0"/>
            </a:br>
            <a:r>
              <a:rPr lang="en-GB" sz="2000" dirty="0" smtClean="0"/>
              <a:t>very frequently,</a:t>
            </a:r>
            <a:br>
              <a:rPr lang="en-GB" sz="2000" dirty="0" smtClean="0"/>
            </a:br>
            <a:r>
              <a:rPr lang="en-GB" sz="2000" dirty="0" smtClean="0"/>
              <a:t>making highly</a:t>
            </a:r>
            <a:br>
              <a:rPr lang="en-GB" sz="2000" dirty="0" smtClean="0"/>
            </a:br>
            <a:r>
              <a:rPr lang="en-GB" sz="2000" dirty="0" smtClean="0"/>
              <a:t>unstable nuclei</a:t>
            </a:r>
            <a:br>
              <a:rPr lang="en-GB" sz="2000" dirty="0" smtClean="0"/>
            </a:br>
            <a:r>
              <a:rPr lang="en-GB" sz="2000" dirty="0" smtClean="0"/>
              <a:t>with far too many</a:t>
            </a:r>
            <a:br>
              <a:rPr lang="en-GB" sz="2000" dirty="0" smtClean="0"/>
            </a:br>
            <a:r>
              <a:rPr lang="en-GB" sz="2000" dirty="0" smtClean="0"/>
              <a:t>neutrons</a:t>
            </a:r>
          </a:p>
          <a:p>
            <a:pPr lvl="1"/>
            <a:r>
              <a:rPr lang="en-GB" sz="2000" dirty="0" smtClean="0"/>
              <a:t>these then </a:t>
            </a:r>
            <a:r>
              <a:rPr lang="el-GR" sz="2000" dirty="0" smtClean="0"/>
              <a:t>β</a:t>
            </a:r>
            <a:r>
              <a:rPr lang="en-GB" sz="2000" dirty="0" smtClean="0"/>
              <a:t>-decay to stable nuclei</a:t>
            </a:r>
          </a:p>
          <a:p>
            <a:pPr lvl="1"/>
            <a:r>
              <a:rPr lang="en-GB" sz="2000" dirty="0" smtClean="0"/>
              <a:t>will not make isotopes that are “shielded” by stable isotopes with same atomic mass but more neutrons—e.g. can’t make </a:t>
            </a:r>
            <a:r>
              <a:rPr lang="en-GB" sz="2000" baseline="30000" dirty="0" smtClean="0"/>
              <a:t>142</a:t>
            </a:r>
            <a:r>
              <a:rPr lang="en-GB" sz="2000" dirty="0" smtClean="0"/>
              <a:t>Nd because of </a:t>
            </a:r>
            <a:r>
              <a:rPr lang="en-GB" sz="2000" baseline="30000" dirty="0" smtClean="0"/>
              <a:t>142</a:t>
            </a:r>
            <a:r>
              <a:rPr lang="en-GB" sz="2000" dirty="0" smtClean="0"/>
              <a:t>Ce</a:t>
            </a:r>
          </a:p>
          <a:p>
            <a:pPr lvl="1"/>
            <a:r>
              <a:rPr lang="en-GB" sz="2000" dirty="0" smtClean="0"/>
              <a:t>only way to make elements beyond bismuth—s-process stops at </a:t>
            </a:r>
            <a:r>
              <a:rPr lang="en-GB" sz="2000" baseline="30000" dirty="0" smtClean="0"/>
              <a:t>209</a:t>
            </a:r>
            <a:r>
              <a:rPr lang="en-GB" sz="2000" dirty="0" smtClean="0"/>
              <a:t>Bi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844" y="1420389"/>
            <a:ext cx="5868000" cy="31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491880" y="1628800"/>
            <a:ext cx="2664296" cy="2601580"/>
            <a:chOff x="3491880" y="1628800"/>
            <a:chExt cx="2664296" cy="2601580"/>
          </a:xfrm>
        </p:grpSpPr>
        <p:sp>
          <p:nvSpPr>
            <p:cNvPr id="6" name="TextBox 5"/>
            <p:cNvSpPr txBox="1"/>
            <p:nvPr/>
          </p:nvSpPr>
          <p:spPr>
            <a:xfrm>
              <a:off x="4355976" y="3861048"/>
              <a:ext cx="18002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not r-process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491880" y="2996952"/>
              <a:ext cx="864096" cy="86409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139952" y="1628800"/>
              <a:ext cx="216024" cy="223224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308304" y="386104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colour coded by lifetime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Rare isotopes: the p-process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 few nuclei, usually neutron-poor, cannot be made by either s- or r-process</a:t>
            </a:r>
          </a:p>
          <a:p>
            <a:pPr lvl="1"/>
            <a:r>
              <a:rPr lang="en-GB" dirty="0" smtClean="0"/>
              <a:t>these are rare isotopes, so whatever process makes them is unusual or difficult</a:t>
            </a:r>
          </a:p>
          <a:p>
            <a:pPr lvl="1"/>
            <a:r>
              <a:rPr lang="en-GB" dirty="0" smtClean="0"/>
              <a:t>a number of different processes are thought to contribute,</a:t>
            </a:r>
            <a:br>
              <a:rPr lang="en-GB" dirty="0" smtClean="0"/>
            </a:br>
            <a:r>
              <a:rPr lang="en-GB" dirty="0" smtClean="0"/>
              <a:t>mainly </a:t>
            </a:r>
            <a:br>
              <a:rPr lang="en-GB" dirty="0" smtClean="0"/>
            </a:br>
            <a:r>
              <a:rPr lang="el-GR" dirty="0" smtClean="0"/>
              <a:t>γ</a:t>
            </a:r>
            <a:r>
              <a:rPr lang="en-GB" dirty="0" smtClean="0"/>
              <a:t> + </a:t>
            </a:r>
            <a:r>
              <a:rPr lang="en-GB" baseline="30000" dirty="0" smtClean="0"/>
              <a:t>A</a:t>
            </a:r>
            <a:r>
              <a:rPr lang="en-GB" dirty="0" smtClean="0"/>
              <a:t>X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aseline="30000" dirty="0" smtClean="0">
                <a:sym typeface="Wingdings" pitchFamily="2" charset="2"/>
              </a:rPr>
              <a:t>A−1</a:t>
            </a:r>
            <a:r>
              <a:rPr lang="en-GB" dirty="0" smtClean="0">
                <a:sym typeface="Wingdings" pitchFamily="2" charset="2"/>
              </a:rPr>
              <a:t>X + n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in supernovae, but also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p + </a:t>
            </a:r>
            <a:r>
              <a:rPr lang="en-GB" baseline="30000" dirty="0" smtClean="0">
                <a:sym typeface="Wingdings" pitchFamily="2" charset="2"/>
              </a:rPr>
              <a:t>A</a:t>
            </a:r>
            <a:r>
              <a:rPr lang="en-GB" dirty="0" smtClean="0">
                <a:sym typeface="Wingdings" pitchFamily="2" charset="2"/>
              </a:rPr>
              <a:t>X </a:t>
            </a:r>
            <a:r>
              <a:rPr lang="en-GB" baseline="30000" dirty="0" smtClean="0">
                <a:sym typeface="Wingdings" pitchFamily="2" charset="2"/>
              </a:rPr>
              <a:t>A+1</a:t>
            </a:r>
            <a:r>
              <a:rPr lang="en-GB" dirty="0" smtClean="0">
                <a:sym typeface="Wingdings" pitchFamily="2" charset="2"/>
              </a:rPr>
              <a:t>X' + </a:t>
            </a:r>
            <a:r>
              <a:rPr lang="el-GR" dirty="0" smtClean="0">
                <a:sym typeface="Wingdings" pitchFamily="2" charset="2"/>
              </a:rPr>
              <a:t>γ</a:t>
            </a:r>
            <a:r>
              <a:rPr lang="en-GB" dirty="0" smtClean="0">
                <a:sym typeface="Wingdings" pitchFamily="2" charset="2"/>
              </a:rPr>
              <a:t/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in very proton-rich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environments</a:t>
            </a:r>
            <a:br>
              <a:rPr lang="en-GB" dirty="0" smtClean="0">
                <a:sym typeface="Wingdings" pitchFamily="2" charset="2"/>
              </a:rPr>
            </a:br>
            <a:endParaRPr lang="en-GB" dirty="0"/>
          </a:p>
        </p:txBody>
      </p:sp>
      <p:pic>
        <p:nvPicPr>
          <p:cNvPr id="4" name="Picture 3" descr="800px-Srp-nuclei.png"/>
          <p:cNvPicPr>
            <a:picLocks noChangeAspect="1"/>
          </p:cNvPicPr>
          <p:nvPr/>
        </p:nvPicPr>
        <p:blipFill>
          <a:blip r:embed="rId2" cstate="print"/>
          <a:srcRect l="6569" t="17781" r="9673" b="12581"/>
          <a:stretch>
            <a:fillRect/>
          </a:stretch>
        </p:blipFill>
        <p:spPr>
          <a:xfrm>
            <a:off x="4283968" y="3573016"/>
            <a:ext cx="4644000" cy="2731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8064" y="374400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3744000"/>
            <a:ext cx="360040" cy="36004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3744000"/>
            <a:ext cx="360040" cy="360040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  <a:alpha val="70000"/>
                </a:srgbClr>
              </a:gs>
              <a:gs pos="100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s,r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3744000"/>
            <a:ext cx="36004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Rare isotopes: </a:t>
            </a:r>
            <a:r>
              <a:rPr lang="en-GB" dirty="0" err="1" smtClean="0"/>
              <a:t>spallation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Very light isotopes aren’t made in stars</a:t>
            </a:r>
          </a:p>
          <a:p>
            <a:pPr lvl="1"/>
            <a:r>
              <a:rPr lang="en-GB" dirty="0" smtClean="0"/>
              <a:t>they are weakly bound and easily fused to heavier elements</a:t>
            </a:r>
          </a:p>
          <a:p>
            <a:r>
              <a:rPr lang="en-GB" dirty="0" smtClean="0"/>
              <a:t>Isotopes above mass 4 are not made in Big Bang</a:t>
            </a:r>
          </a:p>
          <a:p>
            <a:pPr lvl="1"/>
            <a:r>
              <a:rPr lang="en-GB" dirty="0" smtClean="0"/>
              <a:t>apart from a bit of </a:t>
            </a:r>
            <a:r>
              <a:rPr lang="en-GB" baseline="30000" dirty="0" smtClean="0"/>
              <a:t>7</a:t>
            </a:r>
            <a:r>
              <a:rPr lang="en-GB" dirty="0" smtClean="0"/>
              <a:t>Li</a:t>
            </a:r>
          </a:p>
          <a:p>
            <a:r>
              <a:rPr lang="en-GB" dirty="0" smtClean="0"/>
              <a:t>But </a:t>
            </a:r>
            <a:r>
              <a:rPr lang="en-GB" baseline="30000" dirty="0" smtClean="0"/>
              <a:t>6</a:t>
            </a:r>
            <a:r>
              <a:rPr lang="en-GB" dirty="0" smtClean="0"/>
              <a:t>Li, </a:t>
            </a:r>
            <a:r>
              <a:rPr lang="en-GB" baseline="30000" dirty="0" smtClean="0"/>
              <a:t>9</a:t>
            </a:r>
            <a:r>
              <a:rPr lang="en-GB" dirty="0" smtClean="0"/>
              <a:t>Be, </a:t>
            </a:r>
            <a:r>
              <a:rPr lang="en-GB" baseline="30000" dirty="0" smtClean="0"/>
              <a:t>10</a:t>
            </a:r>
            <a:r>
              <a:rPr lang="en-GB" dirty="0" smtClean="0"/>
              <a:t>Be &amp; </a:t>
            </a:r>
            <a:r>
              <a:rPr lang="en-GB" baseline="30000" dirty="0" smtClean="0"/>
              <a:t>11</a:t>
            </a:r>
            <a:r>
              <a:rPr lang="en-GB" dirty="0" smtClean="0"/>
              <a:t>B</a:t>
            </a:r>
            <a:br>
              <a:rPr lang="en-GB" dirty="0" smtClean="0"/>
            </a:br>
            <a:r>
              <a:rPr lang="en-GB" dirty="0" smtClean="0"/>
              <a:t>do exist—albeit rare</a:t>
            </a:r>
          </a:p>
          <a:p>
            <a:r>
              <a:rPr lang="en-GB" dirty="0" smtClean="0"/>
              <a:t>We think they are made</a:t>
            </a:r>
            <a:br>
              <a:rPr lang="en-GB" dirty="0" smtClean="0"/>
            </a:br>
            <a:r>
              <a:rPr lang="en-GB" dirty="0" smtClean="0"/>
              <a:t>when cosmic rays knock</a:t>
            </a:r>
            <a:br>
              <a:rPr lang="en-GB" dirty="0" smtClean="0"/>
            </a:br>
            <a:r>
              <a:rPr lang="en-GB" dirty="0" smtClean="0"/>
              <a:t>bits off heavier nuclei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355976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5652120" y="4941168"/>
            <a:ext cx="1224136" cy="864096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6136" y="541185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6</a:t>
            </a:r>
            <a:r>
              <a:rPr lang="en-GB" sz="1400" dirty="0" smtClean="0"/>
              <a:t>Li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9411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7</a:t>
            </a:r>
            <a:r>
              <a:rPr lang="en-GB" sz="1400" dirty="0" smtClean="0"/>
              <a:t>Li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51723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9</a:t>
            </a:r>
            <a:r>
              <a:rPr lang="en-GB" sz="1400" dirty="0" smtClean="0"/>
              <a:t>Be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53732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10</a:t>
            </a:r>
            <a:r>
              <a:rPr lang="en-GB" sz="1400" dirty="0" smtClean="0"/>
              <a:t>Be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11</a:t>
            </a:r>
            <a:r>
              <a:rPr lang="en-GB" sz="1400" dirty="0" smtClean="0"/>
              <a:t>B</a:t>
            </a:r>
            <a:endParaRPr lang="en-GB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88224" y="3645024"/>
            <a:ext cx="1872208" cy="864096"/>
            <a:chOff x="6588224" y="3645024"/>
            <a:chExt cx="1872208" cy="864096"/>
          </a:xfrm>
        </p:grpSpPr>
        <p:sp>
          <p:nvSpPr>
            <p:cNvPr id="14" name="TextBox 13"/>
            <p:cNvSpPr txBox="1"/>
            <p:nvPr/>
          </p:nvSpPr>
          <p:spPr>
            <a:xfrm>
              <a:off x="6732240" y="3645024"/>
              <a:ext cx="1656184" cy="33855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schemeClr val="accent4"/>
                  </a:solidFill>
                </a:rPr>
                <a:t>α</a:t>
              </a:r>
              <a:r>
                <a:rPr lang="en-GB" sz="1600" dirty="0" smtClean="0">
                  <a:solidFill>
                    <a:schemeClr val="accent4"/>
                  </a:solidFill>
                </a:rPr>
                <a:t>-process nuclei</a:t>
              </a:r>
              <a:endParaRPr lang="en-GB" sz="1600" dirty="0">
                <a:solidFill>
                  <a:schemeClr val="accent4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588224" y="4005064"/>
              <a:ext cx="288032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073230" y="3986014"/>
              <a:ext cx="72008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24328" y="3986014"/>
              <a:ext cx="0" cy="43204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884368" y="3995539"/>
              <a:ext cx="144016" cy="50405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172400" y="3995539"/>
              <a:ext cx="288032" cy="51358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Stars are formed when a cloud of cool, dense gas collapses under its own gravity</a:t>
            </a:r>
          </a:p>
          <a:p>
            <a:r>
              <a:rPr lang="en-GB" dirty="0" smtClean="0"/>
              <a:t>As the collapse progresses, the star will</a:t>
            </a:r>
          </a:p>
          <a:p>
            <a:pPr lvl="1"/>
            <a:r>
              <a:rPr lang="en-GB" dirty="0" smtClean="0"/>
              <a:t>spin faster (conservation of angular momentum)</a:t>
            </a:r>
          </a:p>
          <a:p>
            <a:pPr lvl="2"/>
            <a:r>
              <a:rPr lang="en-GB" dirty="0" smtClean="0"/>
              <a:t>and hence either fragment into a binary system or develop a </a:t>
            </a:r>
            <a:r>
              <a:rPr lang="en-GB" dirty="0" err="1" smtClean="0"/>
              <a:t>protoplanetary</a:t>
            </a:r>
            <a:r>
              <a:rPr lang="en-GB" dirty="0" smtClean="0"/>
              <a:t> disc</a:t>
            </a:r>
          </a:p>
          <a:p>
            <a:pPr lvl="1"/>
            <a:r>
              <a:rPr lang="en-GB" dirty="0" smtClean="0"/>
              <a:t>get denser</a:t>
            </a:r>
          </a:p>
          <a:p>
            <a:pPr lvl="2"/>
            <a:r>
              <a:rPr lang="en-GB" dirty="0" smtClean="0"/>
              <a:t>and hence less transparent</a:t>
            </a:r>
          </a:p>
          <a:p>
            <a:pPr lvl="1"/>
            <a:r>
              <a:rPr lang="en-GB" dirty="0" smtClean="0"/>
              <a:t>heat up (conversion of gravitational potential energy)</a:t>
            </a:r>
          </a:p>
          <a:p>
            <a:pPr lvl="2"/>
            <a:r>
              <a:rPr lang="en-GB" dirty="0" smtClean="0"/>
              <a:t>once the material is dense enough to trap radiation</a:t>
            </a:r>
          </a:p>
          <a:p>
            <a:pPr lvl="1"/>
            <a:r>
              <a:rPr lang="en-GB" dirty="0" smtClean="0"/>
              <a:t>eventually start to fuse hydrogen</a:t>
            </a:r>
          </a:p>
          <a:p>
            <a:pPr lvl="2"/>
            <a:r>
              <a:rPr lang="en-GB" dirty="0" smtClean="0"/>
              <a:t>this marks the start of its main sequence life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Stellar Evolution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/>
              <a:t>Nucleosynthesis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stellar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Timescales in the evolution of stars are determined by the star’s mass—therefore it is easily possible for a star cluster to contain main-sequence stars, red giants, horizontal branch stars and white dwarfs despite all its stars’ being the same age.</a:t>
            </a:r>
          </a:p>
          <a:p>
            <a:pPr lvl="1"/>
            <a:r>
              <a:rPr lang="en-GB" dirty="0" smtClean="0"/>
              <a:t>However, note that </a:t>
            </a:r>
            <a:r>
              <a:rPr lang="en-GB" i="1" dirty="0" smtClean="0"/>
              <a:t>lifetime</a:t>
            </a:r>
            <a:r>
              <a:rPr lang="en-GB" dirty="0" smtClean="0"/>
              <a:t> does not equal </a:t>
            </a:r>
            <a:r>
              <a:rPr lang="en-GB" i="1" dirty="0" smtClean="0"/>
              <a:t>age</a:t>
            </a:r>
            <a:r>
              <a:rPr lang="en-GB" dirty="0" smtClean="0"/>
              <a:t>: the lower-main-sequence stars in the Pleiades are much younger than the Sun, even though their lifetimes are much longer.</a:t>
            </a:r>
          </a:p>
          <a:p>
            <a:r>
              <a:rPr lang="en-GB" dirty="0" smtClean="0"/>
              <a:t>The evolutionary path goes H core fusion </a:t>
            </a:r>
            <a:r>
              <a:rPr lang="en-GB" dirty="0" smtClean="0">
                <a:sym typeface="Wingdings" pitchFamily="2" charset="2"/>
              </a:rPr>
              <a:t> H shell fusion  He core fusion  He shell fusion [ heavy element fusion]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step in [] only for stars of &gt;8 solar masses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star is a red giant during shell fusion stages </a:t>
            </a:r>
          </a:p>
          <a:p>
            <a:r>
              <a:rPr lang="en-GB" dirty="0" smtClean="0">
                <a:sym typeface="Wingdings" pitchFamily="2" charset="2"/>
              </a:rPr>
              <a:t>In a star cluster, main-sequence turn-off point gives 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</a:t>
            </a:r>
            <a:r>
              <a:rPr lang="en-GB" dirty="0" err="1" smtClean="0"/>
              <a:t>nucleosynthesis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en-GB" sz="2400" baseline="30000" dirty="0" smtClean="0"/>
              <a:t>1</a:t>
            </a:r>
            <a:r>
              <a:rPr lang="en-GB" sz="2400" dirty="0" smtClean="0"/>
              <a:t>H, 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H, 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He, </a:t>
            </a:r>
            <a:r>
              <a:rPr lang="en-GB" sz="2400" baseline="30000" dirty="0" smtClean="0"/>
              <a:t>4</a:t>
            </a:r>
            <a:r>
              <a:rPr lang="en-GB" sz="2400" dirty="0" smtClean="0"/>
              <a:t>He and </a:t>
            </a:r>
            <a:r>
              <a:rPr lang="en-GB" sz="2400" baseline="30000" dirty="0" smtClean="0"/>
              <a:t>7</a:t>
            </a:r>
            <a:r>
              <a:rPr lang="en-GB" sz="2400" dirty="0" smtClean="0"/>
              <a:t>Li are made in the early universe</a:t>
            </a:r>
          </a:p>
          <a:p>
            <a:pPr lvl="1"/>
            <a:r>
              <a:rPr lang="en-GB" sz="2000" dirty="0" smtClean="0"/>
              <a:t>some </a:t>
            </a:r>
            <a:r>
              <a:rPr lang="en-GB" sz="2000" baseline="30000" dirty="0" smtClean="0"/>
              <a:t>4</a:t>
            </a:r>
            <a:r>
              <a:rPr lang="en-GB" sz="2000" dirty="0" smtClean="0"/>
              <a:t>He also in stars, some </a:t>
            </a:r>
            <a:r>
              <a:rPr lang="en-GB" sz="2000" baseline="30000" dirty="0" smtClean="0"/>
              <a:t>7</a:t>
            </a:r>
            <a:r>
              <a:rPr lang="en-GB" sz="2000" dirty="0" smtClean="0"/>
              <a:t>Li also by </a:t>
            </a:r>
            <a:r>
              <a:rPr lang="en-GB" sz="2000" dirty="0" err="1" smtClean="0"/>
              <a:t>spallation</a:t>
            </a:r>
            <a:endParaRPr lang="en-GB" sz="2000" dirty="0" smtClean="0"/>
          </a:p>
          <a:p>
            <a:r>
              <a:rPr lang="en-GB" sz="2400" baseline="30000" dirty="0" smtClean="0"/>
              <a:t>6</a:t>
            </a:r>
            <a:r>
              <a:rPr lang="en-GB" sz="2400" dirty="0" smtClean="0"/>
              <a:t>Li, </a:t>
            </a:r>
            <a:r>
              <a:rPr lang="en-GB" sz="2400" baseline="30000" dirty="0" smtClean="0"/>
              <a:t>9</a:t>
            </a:r>
            <a:r>
              <a:rPr lang="en-GB" sz="2400" dirty="0" smtClean="0"/>
              <a:t>Be, </a:t>
            </a:r>
            <a:r>
              <a:rPr lang="en-GB" sz="2400" baseline="30000" dirty="0" smtClean="0"/>
              <a:t>10</a:t>
            </a:r>
            <a:r>
              <a:rPr lang="en-GB" sz="2400" dirty="0" smtClean="0"/>
              <a:t>Be and </a:t>
            </a:r>
            <a:r>
              <a:rPr lang="en-GB" sz="2400" baseline="30000" dirty="0" smtClean="0"/>
              <a:t>11</a:t>
            </a:r>
            <a:r>
              <a:rPr lang="en-GB" sz="2400" dirty="0" smtClean="0"/>
              <a:t>B are made by cosmic ray </a:t>
            </a:r>
            <a:r>
              <a:rPr lang="en-GB" sz="2400" dirty="0" err="1" smtClean="0"/>
              <a:t>spallation</a:t>
            </a:r>
            <a:endParaRPr lang="en-GB" sz="2400" dirty="0" smtClean="0"/>
          </a:p>
          <a:p>
            <a:r>
              <a:rPr lang="en-GB" sz="2400" dirty="0" smtClean="0"/>
              <a:t>Elements between carbon and the iron peak are made mostly by fusion (in stars or in supernovae)</a:t>
            </a:r>
          </a:p>
          <a:p>
            <a:r>
              <a:rPr lang="en-GB" sz="2400" dirty="0" smtClean="0"/>
              <a:t>Elements above iron are made mostly by neutron capture</a:t>
            </a:r>
          </a:p>
          <a:p>
            <a:pPr lvl="1"/>
            <a:r>
              <a:rPr lang="en-GB" sz="2000" dirty="0" smtClean="0"/>
              <a:t>by slow addition of neutrons in He-fusing stars (s-process)</a:t>
            </a:r>
          </a:p>
          <a:p>
            <a:pPr lvl="2"/>
            <a:r>
              <a:rPr lang="en-GB" sz="1800" dirty="0" smtClean="0"/>
              <a:t>unstable nuclei decay before next capture, so this </a:t>
            </a:r>
            <a:r>
              <a:rPr lang="en-GB" sz="1800" dirty="0" smtClean="0">
                <a:sym typeface="Wingdings" pitchFamily="2" charset="2"/>
              </a:rPr>
              <a:t>makes nuclei close to line of maximum stability, and generally next to other stable nuclei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by rapid addition of neutrons in supernovae (r-process)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makes very unstable neutron-rich nuclei which produce stable nuclei by </a:t>
            </a:r>
            <a:r>
              <a:rPr lang="el-GR" sz="1800" dirty="0" smtClean="0">
                <a:sym typeface="Wingdings" pitchFamily="2" charset="2"/>
              </a:rPr>
              <a:t>β</a:t>
            </a:r>
            <a:r>
              <a:rPr lang="en-GB" sz="1800" dirty="0" smtClean="0">
                <a:sym typeface="Wingdings" pitchFamily="2" charset="2"/>
              </a:rPr>
              <a:t>-decay, so can’t make nuclei where the </a:t>
            </a:r>
            <a:r>
              <a:rPr lang="el-GR" sz="1800" dirty="0" smtClean="0">
                <a:sym typeface="Wingdings" pitchFamily="2" charset="2"/>
              </a:rPr>
              <a:t>β</a:t>
            </a:r>
            <a:r>
              <a:rPr lang="en-GB" sz="1800" dirty="0" smtClean="0">
                <a:sym typeface="Wingdings" pitchFamily="2" charset="2"/>
              </a:rPr>
              <a:t>-decay path is blocked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a few isotopes are made by knocking out neutrons (p-process)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00" y="1556761"/>
            <a:ext cx="7200000" cy="48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HR Diagram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310" y="1551525"/>
            <a:ext cx="5760000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6"/>
          <p:cNvSpPr/>
          <p:nvPr/>
        </p:nvSpPr>
        <p:spPr>
          <a:xfrm>
            <a:off x="6732240" y="1484784"/>
            <a:ext cx="1872208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999"/>
              <a:gd name="adj6" fmla="val -9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massive stars evolve horizontally</a:t>
            </a:r>
            <a:endParaRPr lang="en-GB" dirty="0"/>
          </a:p>
        </p:txBody>
      </p:sp>
      <p:sp>
        <p:nvSpPr>
          <p:cNvPr id="8" name="Line Callout 2 7"/>
          <p:cNvSpPr/>
          <p:nvPr/>
        </p:nvSpPr>
        <p:spPr>
          <a:xfrm>
            <a:off x="6732000" y="4653136"/>
            <a:ext cx="1872208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00"/>
              <a:gd name="adj6" fmla="val -45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low mass stars evolve vertically downwards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2780928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Massive stars take a much shorter time to reach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0900"/>
          <a:stretch>
            <a:fillRect/>
          </a:stretch>
        </p:blipFill>
        <p:spPr bwMode="auto">
          <a:xfrm>
            <a:off x="2085975" y="1772816"/>
            <a:ext cx="4972050" cy="16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254771" cy="22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Callout 2 8"/>
          <p:cNvSpPr/>
          <p:nvPr/>
        </p:nvSpPr>
        <p:spPr>
          <a:xfrm>
            <a:off x="251520" y="3212976"/>
            <a:ext cx="2088232" cy="612648"/>
          </a:xfrm>
          <a:prstGeom prst="borderCallout2">
            <a:avLst>
              <a:gd name="adj1" fmla="val 102837"/>
              <a:gd name="adj2" fmla="val 28054"/>
              <a:gd name="adj3" fmla="val 239478"/>
              <a:gd name="adj4" fmla="val 27738"/>
              <a:gd name="adj5" fmla="val 238630"/>
              <a:gd name="adj6" fmla="val 45422"/>
            </a:avLst>
          </a:prstGeom>
          <a:noFill/>
          <a:ln w="28575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hlinkClick r:id="rId4" action="ppaction://hlinkfile"/>
              </a:rPr>
              <a:t>bipolar outflow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 descr="750px-Heic082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05064"/>
            <a:ext cx="2924944" cy="233995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34379"/>
            <a:ext cx="2813298" cy="281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Structure of the Star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Mass, luminosity and Lifetime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On the HR Diagram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The Effect of 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Star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A main-sequence star is fusing hydrogen to helium in its core</a:t>
            </a:r>
          </a:p>
          <a:p>
            <a:pPr lvl="1"/>
            <a:r>
              <a:rPr lang="en-GB" sz="2000" dirty="0" smtClean="0"/>
              <a:t>outward pressure balances gravity</a:t>
            </a:r>
          </a:p>
          <a:p>
            <a:pPr lvl="1"/>
            <a:r>
              <a:rPr lang="en-GB" sz="2000" dirty="0" smtClean="0"/>
              <a:t>star is stable and fairly compact</a:t>
            </a:r>
          </a:p>
          <a:p>
            <a:r>
              <a:rPr lang="en-GB" sz="2400" dirty="0" smtClean="0"/>
              <a:t>Stars of the Sun’s mass and </a:t>
            </a:r>
            <a:br>
              <a:rPr lang="en-GB" sz="2400" dirty="0" smtClean="0"/>
            </a:br>
            <a:r>
              <a:rPr lang="en-GB" sz="2400" dirty="0" smtClean="0"/>
              <a:t>lower use the pp chain</a:t>
            </a:r>
          </a:p>
          <a:p>
            <a:pPr lvl="1"/>
            <a:r>
              <a:rPr lang="en-GB" sz="2000" dirty="0" smtClean="0"/>
              <a:t>p + p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baseline="30000" dirty="0" smtClean="0">
                <a:sym typeface="Wingdings" pitchFamily="2" charset="2"/>
              </a:rPr>
              <a:t>2</a:t>
            </a:r>
            <a:r>
              <a:rPr lang="en-GB" sz="2000" dirty="0" smtClean="0">
                <a:sym typeface="Wingdings" pitchFamily="2" charset="2"/>
              </a:rPr>
              <a:t>H + e</a:t>
            </a:r>
            <a:r>
              <a:rPr lang="en-GB" sz="2000" baseline="30000" dirty="0" smtClean="0">
                <a:sym typeface="Wingdings" pitchFamily="2" charset="2"/>
              </a:rPr>
              <a:t>+</a:t>
            </a:r>
            <a:r>
              <a:rPr lang="en-GB" sz="2000" dirty="0" smtClean="0">
                <a:sym typeface="Wingdings" pitchFamily="2" charset="2"/>
              </a:rPr>
              <a:t> + </a:t>
            </a:r>
            <a:r>
              <a:rPr lang="el-GR" sz="2000" dirty="0" smtClean="0">
                <a:sym typeface="Wingdings" pitchFamily="2" charset="2"/>
              </a:rPr>
              <a:t>ν</a:t>
            </a:r>
            <a:r>
              <a:rPr lang="en-GB" sz="2000" baseline="-25000" dirty="0" smtClean="0">
                <a:sym typeface="Wingdings" pitchFamily="2" charset="2"/>
              </a:rPr>
              <a:t>e</a:t>
            </a:r>
            <a:r>
              <a:rPr lang="en-GB" sz="2000" dirty="0" smtClean="0">
                <a:sym typeface="Wingdings" pitchFamily="2" charset="2"/>
              </a:rPr>
              <a:t/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baseline="30000" dirty="0" smtClean="0">
                <a:sym typeface="Wingdings" pitchFamily="2" charset="2"/>
              </a:rPr>
              <a:t>2</a:t>
            </a:r>
            <a:r>
              <a:rPr lang="en-GB" sz="2000" dirty="0" smtClean="0">
                <a:sym typeface="Wingdings" pitchFamily="2" charset="2"/>
              </a:rPr>
              <a:t>H + p  </a:t>
            </a:r>
            <a:r>
              <a:rPr lang="en-GB" sz="2000" baseline="30000" dirty="0" smtClean="0">
                <a:sym typeface="Wingdings" pitchFamily="2" charset="2"/>
              </a:rPr>
              <a:t>3</a:t>
            </a:r>
            <a:r>
              <a:rPr lang="en-GB" sz="2000" dirty="0" smtClean="0">
                <a:sym typeface="Wingdings" pitchFamily="2" charset="2"/>
              </a:rPr>
              <a:t>He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baseline="30000" dirty="0" smtClean="0">
                <a:sym typeface="Wingdings" pitchFamily="2" charset="2"/>
              </a:rPr>
              <a:t>3</a:t>
            </a:r>
            <a:r>
              <a:rPr lang="en-GB" sz="2000" dirty="0" smtClean="0">
                <a:sym typeface="Wingdings" pitchFamily="2" charset="2"/>
              </a:rPr>
              <a:t>He + </a:t>
            </a:r>
            <a:r>
              <a:rPr lang="en-GB" sz="2000" baseline="30000" dirty="0" smtClean="0">
                <a:sym typeface="Wingdings" pitchFamily="2" charset="2"/>
              </a:rPr>
              <a:t>3</a:t>
            </a:r>
            <a:r>
              <a:rPr lang="en-GB" sz="2000" dirty="0" smtClean="0">
                <a:sym typeface="Wingdings" pitchFamily="2" charset="2"/>
              </a:rPr>
              <a:t>He  </a:t>
            </a:r>
            <a:r>
              <a:rPr lang="en-GB" sz="2000" baseline="30000" dirty="0" smtClean="0">
                <a:sym typeface="Wingdings" pitchFamily="2" charset="2"/>
              </a:rPr>
              <a:t>4</a:t>
            </a:r>
            <a:r>
              <a:rPr lang="en-GB" sz="2000" dirty="0" smtClean="0">
                <a:sym typeface="Wingdings" pitchFamily="2" charset="2"/>
              </a:rPr>
              <a:t>He + p + p</a:t>
            </a:r>
          </a:p>
          <a:p>
            <a:r>
              <a:rPr lang="en-GB" sz="2400" dirty="0" smtClean="0">
                <a:sym typeface="Wingdings" pitchFamily="2" charset="2"/>
              </a:rPr>
              <a:t>Stars more massive than the </a:t>
            </a:r>
            <a:br>
              <a:rPr lang="en-GB" sz="2400" dirty="0" smtClean="0">
                <a:sym typeface="Wingdings" pitchFamily="2" charset="2"/>
              </a:rPr>
            </a:br>
            <a:r>
              <a:rPr lang="en-GB" sz="2400" dirty="0" smtClean="0">
                <a:sym typeface="Wingdings" pitchFamily="2" charset="2"/>
              </a:rPr>
              <a:t>Sun use the CNO cycle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add protons successively to </a:t>
            </a:r>
            <a:r>
              <a:rPr lang="en-GB" sz="2000" baseline="30000" dirty="0" smtClean="0">
                <a:sym typeface="Wingdings" pitchFamily="2" charset="2"/>
              </a:rPr>
              <a:t>12</a:t>
            </a:r>
            <a:r>
              <a:rPr lang="en-GB" sz="2000" dirty="0" smtClean="0">
                <a:sym typeface="Wingdings" pitchFamily="2" charset="2"/>
              </a:rPr>
              <a:t>C 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eventually emit </a:t>
            </a:r>
            <a:r>
              <a:rPr lang="en-GB" sz="2000" baseline="30000" dirty="0" smtClean="0">
                <a:sym typeface="Wingdings" pitchFamily="2" charset="2"/>
              </a:rPr>
              <a:t>4</a:t>
            </a:r>
            <a:r>
              <a:rPr lang="en-GB" sz="2000" dirty="0" smtClean="0">
                <a:sym typeface="Wingdings" pitchFamily="2" charset="2"/>
              </a:rPr>
              <a:t>He nucleus and 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get original </a:t>
            </a:r>
            <a:r>
              <a:rPr lang="en-GB" sz="2000" baseline="30000" dirty="0" smtClean="0">
                <a:sym typeface="Wingdings" pitchFamily="2" charset="2"/>
              </a:rPr>
              <a:t>12</a:t>
            </a:r>
            <a:r>
              <a:rPr lang="en-GB" sz="2000" dirty="0" smtClean="0">
                <a:sym typeface="Wingdings" pitchFamily="2" charset="2"/>
              </a:rPr>
              <a:t>C back</a:t>
            </a:r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5040000" y="2700000"/>
            <a:ext cx="3600000" cy="360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120000" y="3780000"/>
            <a:ext cx="1440160" cy="14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20000" y="432000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He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</a:t>
            </a:r>
            <a:r>
              <a:rPr lang="en-GB" dirty="0" smtClean="0"/>
              <a:t> = </a:t>
            </a:r>
            <a:r>
              <a:rPr lang="en-GB" i="1" dirty="0" smtClean="0"/>
              <a:t>G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Mass, Luminosity and Lifetime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87" y="1628800"/>
            <a:ext cx="61912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92591" y="2276872"/>
            <a:ext cx="4284000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03322" y="4869159"/>
            <a:ext cx="1224000" cy="658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03322" y="4026268"/>
            <a:ext cx="2232000" cy="1476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23728" y="229209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star 10× Sun’s mass is about 6000× more luminous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8691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star 1/3 of Sun’s mass is about 60× less luminous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3068960"/>
            <a:ext cx="2952328" cy="155427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Massive stars have much shorter </a:t>
            </a:r>
            <a:r>
              <a:rPr lang="en-GB" b="1" i="1" dirty="0" smtClean="0">
                <a:solidFill>
                  <a:schemeClr val="bg1"/>
                </a:solidFill>
              </a:rPr>
              <a:t>lifetimes.</a:t>
            </a:r>
            <a:endParaRPr lang="en-GB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This does not mean that </a:t>
            </a:r>
            <a:r>
              <a:rPr lang="en-GB" b="1" i="1" dirty="0" smtClean="0">
                <a:solidFill>
                  <a:schemeClr val="bg1"/>
                </a:solidFill>
              </a:rPr>
              <a:t>all</a:t>
            </a:r>
            <a:r>
              <a:rPr lang="en-GB" b="1" dirty="0" smtClean="0">
                <a:solidFill>
                  <a:schemeClr val="bg1"/>
                </a:solidFill>
              </a:rPr>
              <a:t> low-mass stars are very old!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17728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from binary stars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821</TotalTime>
  <Words>1487</Words>
  <Application>Microsoft Office PowerPoint</Application>
  <PresentationFormat>On-screen Show (4:3)</PresentationFormat>
  <Paragraphs>220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 PHY111 Stellar Evolution and Nucleosynthesis</vt:lpstr>
      <vt:lpstr>Evolution on to the Main Sequence</vt:lpstr>
      <vt:lpstr>Basics</vt:lpstr>
      <vt:lpstr>Basics</vt:lpstr>
      <vt:lpstr>On the HR Diagram</vt:lpstr>
      <vt:lpstr>Observations</vt:lpstr>
      <vt:lpstr>On the Main Sequence</vt:lpstr>
      <vt:lpstr>Structure of the Star</vt:lpstr>
      <vt:lpstr>Mass, Luminosity and Lifetime</vt:lpstr>
      <vt:lpstr>On the HR Diagram</vt:lpstr>
      <vt:lpstr>Effect of age</vt:lpstr>
      <vt:lpstr>Effect of age:  examples</vt:lpstr>
      <vt:lpstr>Effect of age:  examples</vt:lpstr>
      <vt:lpstr>After the Main Sequence</vt:lpstr>
      <vt:lpstr>Basics</vt:lpstr>
      <vt:lpstr>Typical sequence of evolution</vt:lpstr>
      <vt:lpstr>On HR Diagram</vt:lpstr>
      <vt:lpstr>Example: evolution of the Sun</vt:lpstr>
      <vt:lpstr>Slide 19</vt:lpstr>
      <vt:lpstr>Some notes</vt:lpstr>
      <vt:lpstr>Effect of heavy element content</vt:lpstr>
      <vt:lpstr>Nucleosynthesis</vt:lpstr>
      <vt:lpstr>Fusion in stars</vt:lpstr>
      <vt:lpstr>Fusion in stars</vt:lpstr>
      <vt:lpstr>Fusion in supernovae</vt:lpstr>
      <vt:lpstr>Neutron capture: the s-process</vt:lpstr>
      <vt:lpstr>Neutron capture: the r-process</vt:lpstr>
      <vt:lpstr>Rare isotopes: the p-process</vt:lpstr>
      <vt:lpstr>Rare isotopes: spallation</vt:lpstr>
      <vt:lpstr>Summary</vt:lpstr>
      <vt:lpstr>Summary: stellar evolution</vt:lpstr>
      <vt:lpstr>Summary: nucleosynthesis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PHY111 Stellar Evolution</dc:title>
  <dc:creator>Susan Cartwright</dc:creator>
  <cp:lastModifiedBy>Susan</cp:lastModifiedBy>
  <cp:revision>79</cp:revision>
  <dcterms:created xsi:type="dcterms:W3CDTF">2012-01-19T14:10:41Z</dcterms:created>
  <dcterms:modified xsi:type="dcterms:W3CDTF">2012-01-23T09:44:47Z</dcterms:modified>
</cp:coreProperties>
</file>