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4" r:id="rId9"/>
    <p:sldId id="263" r:id="rId10"/>
    <p:sldId id="274" r:id="rId11"/>
    <p:sldId id="292" r:id="rId12"/>
    <p:sldId id="267" r:id="rId13"/>
    <p:sldId id="265" r:id="rId14"/>
    <p:sldId id="266" r:id="rId15"/>
    <p:sldId id="269" r:id="rId16"/>
    <p:sldId id="268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5" r:id="rId35"/>
    <p:sldId id="288" r:id="rId36"/>
    <p:sldId id="289" r:id="rId37"/>
    <p:sldId id="290" r:id="rId38"/>
    <p:sldId id="291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42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 varScale="1">
        <p:scale>
          <a:sx n="83" d="100"/>
          <a:sy n="83" d="100"/>
        </p:scale>
        <p:origin x="-151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BA831-E7E7-4EA1-846D-6845367A0F36}" type="datetimeFigureOut">
              <a:rPr lang="en-GB" smtClean="0"/>
              <a:pPr/>
              <a:t>03/04/2016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B806E-F1C4-451E-8D4E-5F6BEE3DE1C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323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6B23703-0750-467E-8290-C22DE8C5F487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5895-FFC9-477F-A93F-9DB7293E78D1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5ED91-5129-4A70-A542-FE34C3B5DE55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9B3E0E5F-0118-438A-A81D-2162035A921A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2DFB355D-D2D4-4A67-81AD-A5D8CF5D2093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649FA-91DE-4941-9ACC-4EB0B0239B7A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5951E-D782-4ADC-B6EA-60902B21001B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4D7D8A5-75CA-4AEC-9655-DDF0A226793F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AE3F1-4D4B-407D-901E-9B2977CF60B5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074F277-73D6-4B96-BB2C-60EFCC4C81D5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85523A3-BB30-4CD4-BB2F-23AFDF679379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002DA63-E5E9-4678-A14D-C14B2A49BEEB}" type="datetime1">
              <a:rPr lang="en-GB" smtClean="0"/>
              <a:pPr/>
              <a:t>03/04/2016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6FF5032-9F15-4517-B712-72F3C226B45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" pitchFamily="2" charset="2"/>
        <a:buChar char=""/>
        <a:defRPr kumimoji="0" sz="18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ASTROPARTICLE PHYSICS LECTURE 4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accent1"/>
                </a:solidFill>
              </a:rPr>
              <a:t>Susan Cartwright</a:t>
            </a:r>
          </a:p>
          <a:p>
            <a:r>
              <a:rPr lang="en-GB" sz="1600" dirty="0" smtClean="0"/>
              <a:t>University of Sheffield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5" name="Picture 4" descr="tuoslogo_key_cmyk_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3291840" cy="1316736"/>
          </a:xfrm>
          <a:prstGeom prst="rect">
            <a:avLst/>
          </a:prstGeom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32656"/>
            <a:ext cx="47625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Large Scale Structure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138864" y="5733256"/>
            <a:ext cx="609600" cy="521208"/>
          </a:xfrm>
        </p:spPr>
        <p:txBody>
          <a:bodyPr/>
          <a:lstStyle/>
          <a:p>
            <a:fld id="{F6FF5032-9F15-4517-B712-72F3C226B455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5944" y="54868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7672" y="1327889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7672" y="3174339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7672" y="5016321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517952" y="5517232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VIRGO Consortium</a:t>
            </a:r>
            <a:br>
              <a:rPr lang="en-GB" dirty="0" smtClean="0">
                <a:solidFill>
                  <a:schemeClr val="tx2"/>
                </a:solidFill>
              </a:rPr>
            </a:br>
            <a:r>
              <a:rPr lang="en-GB" dirty="0" smtClean="0">
                <a:solidFill>
                  <a:schemeClr val="tx2"/>
                </a:solidFill>
              </a:rPr>
              <a:t>Millennium Simulation</a:t>
            </a:r>
          </a:p>
          <a:p>
            <a:r>
              <a:rPr lang="en-GB" sz="1400" dirty="0" smtClean="0">
                <a:solidFill>
                  <a:schemeClr val="tx2"/>
                </a:solidFill>
              </a:rPr>
              <a:t>http://www.mpa-garching.mpg.de/ </a:t>
            </a:r>
            <a:r>
              <a:rPr lang="en-GB" sz="1400" dirty="0" err="1" smtClean="0">
                <a:solidFill>
                  <a:schemeClr val="tx2"/>
                </a:solidFill>
              </a:rPr>
              <a:t>galform</a:t>
            </a:r>
            <a:r>
              <a:rPr lang="en-GB" sz="1400" dirty="0" smtClean="0">
                <a:solidFill>
                  <a:schemeClr val="tx2"/>
                </a:solidFill>
              </a:rPr>
              <a:t>/millennium/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7732" y="1484784"/>
            <a:ext cx="273630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dirty="0" smtClean="0"/>
              <a:t>Relativistic (</a:t>
            </a:r>
            <a:r>
              <a:rPr lang="en-GB" b="1" dirty="0" smtClean="0"/>
              <a:t>hot</a:t>
            </a:r>
            <a:r>
              <a:rPr lang="en-GB" dirty="0" smtClean="0"/>
              <a:t>) dark matter makes structure top-down—non-relativistic (</a:t>
            </a:r>
            <a:r>
              <a:rPr lang="en-GB" b="1" dirty="0" smtClean="0"/>
              <a:t>cold</a:t>
            </a:r>
            <a:r>
              <a:rPr lang="en-GB" dirty="0" smtClean="0"/>
              <a:t>) bottom-up.</a:t>
            </a:r>
          </a:p>
          <a:p>
            <a:pPr algn="ctr">
              <a:spcAft>
                <a:spcPts val="600"/>
              </a:spcAft>
            </a:pPr>
            <a:r>
              <a:rPr lang="en-GB" dirty="0" smtClean="0"/>
              <a:t>Real world looks like </a:t>
            </a:r>
            <a:r>
              <a:rPr lang="en-GB" b="1" dirty="0" smtClean="0"/>
              <a:t>cold</a:t>
            </a:r>
            <a:r>
              <a:rPr lang="en-GB" dirty="0" smtClean="0"/>
              <a:t> dark matter.</a:t>
            </a:r>
          </a:p>
        </p:txBody>
      </p:sp>
      <p:pic>
        <p:nvPicPr>
          <p:cNvPr id="12" name="Picture 11" descr="hwcdarkmatter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792" y="3249376"/>
            <a:ext cx="2376000" cy="35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2MASS Galaxy Survey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911" y="1324042"/>
            <a:ext cx="8712000" cy="440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1520" y="5799998"/>
            <a:ext cx="777686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 smtClean="0"/>
              <a:t>Local galaxies (</a:t>
            </a:r>
            <a:r>
              <a:rPr lang="en-GB" i="1" dirty="0" smtClean="0"/>
              <a:t>z</a:t>
            </a:r>
            <a:r>
              <a:rPr lang="en-GB" dirty="0" smtClean="0"/>
              <a:t> &lt; 0.1; distance coded by colour, from blue to red)</a:t>
            </a:r>
          </a:p>
          <a:p>
            <a:r>
              <a:rPr lang="en-GB" dirty="0" smtClean="0"/>
              <a:t>Statistical studies, e.g. correlation functions, confirm visual impression that this looks much more like cold than hot dark matter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Brief Summary of Astrophysical Evidence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Many observables concur that </a:t>
            </a:r>
            <a:r>
              <a:rPr lang="el-GR" dirty="0" smtClean="0"/>
              <a:t>Ω</a:t>
            </a:r>
            <a:r>
              <a:rPr lang="en-GB" baseline="-25000" dirty="0" smtClean="0"/>
              <a:t>m0</a:t>
            </a:r>
            <a:r>
              <a:rPr lang="en-GB" dirty="0" smtClean="0"/>
              <a:t> ≈ 0.3</a:t>
            </a:r>
          </a:p>
          <a:p>
            <a:r>
              <a:rPr lang="en-GB" dirty="0" smtClean="0"/>
              <a:t>Most of this must be non-baryonic</a:t>
            </a:r>
          </a:p>
          <a:p>
            <a:pPr lvl="1"/>
            <a:r>
              <a:rPr lang="en-GB" dirty="0" smtClean="0"/>
              <a:t>BBN and CMB concur that baryonic </a:t>
            </a:r>
            <a:br>
              <a:rPr lang="en-GB" dirty="0" smtClean="0"/>
            </a:br>
            <a:r>
              <a:rPr lang="en-GB" dirty="0" smtClean="0"/>
              <a:t>matter contributes </a:t>
            </a:r>
            <a:r>
              <a:rPr lang="el-GR" dirty="0" smtClean="0"/>
              <a:t>Ω</a:t>
            </a:r>
            <a:r>
              <a:rPr lang="en-GB" baseline="-25000" dirty="0" smtClean="0"/>
              <a:t>b0</a:t>
            </a:r>
            <a:r>
              <a:rPr lang="en-GB" dirty="0" smtClean="0"/>
              <a:t> </a:t>
            </a:r>
            <a:r>
              <a:rPr lang="el-GR" dirty="0" smtClean="0"/>
              <a:t>≈</a:t>
            </a:r>
            <a:r>
              <a:rPr lang="en-GB" dirty="0" smtClean="0"/>
              <a:t> 0.05</a:t>
            </a:r>
          </a:p>
          <a:p>
            <a:pPr lvl="1"/>
            <a:r>
              <a:rPr lang="en-GB" dirty="0" smtClean="0"/>
              <a:t>Bullet Cluster mass distribution </a:t>
            </a:r>
            <a:br>
              <a:rPr lang="en-GB" dirty="0" smtClean="0"/>
            </a:br>
            <a:r>
              <a:rPr lang="en-GB" dirty="0" smtClean="0"/>
              <a:t>indicates that dark matter is </a:t>
            </a:r>
            <a:br>
              <a:rPr lang="en-GB" dirty="0" smtClean="0"/>
            </a:br>
            <a:r>
              <a:rPr lang="en-GB" dirty="0" err="1" smtClean="0"/>
              <a:t>collisionless</a:t>
            </a:r>
            <a:endParaRPr lang="en-GB" dirty="0" smtClean="0"/>
          </a:p>
          <a:p>
            <a:r>
              <a:rPr lang="en-GB" dirty="0" smtClean="0"/>
              <a:t>No Standard Model candidate</a:t>
            </a:r>
          </a:p>
          <a:p>
            <a:pPr lvl="1"/>
            <a:r>
              <a:rPr lang="en-GB" dirty="0" smtClean="0"/>
              <a:t>neutrinos are too light, and are </a:t>
            </a:r>
            <a:br>
              <a:rPr lang="en-GB" dirty="0" smtClean="0"/>
            </a:br>
            <a:r>
              <a:rPr lang="en-GB" dirty="0" smtClean="0"/>
              <a:t>“hot” (relativistic at decoupling)</a:t>
            </a:r>
          </a:p>
          <a:p>
            <a:pPr lvl="2"/>
            <a:r>
              <a:rPr lang="en-GB" dirty="0" smtClean="0"/>
              <a:t>hot dark matter does not reproduce</a:t>
            </a:r>
            <a:br>
              <a:rPr lang="en-GB" dirty="0" smtClean="0"/>
            </a:br>
            <a:r>
              <a:rPr lang="en-GB" dirty="0" smtClean="0"/>
              <a:t>observed large-scale structure</a:t>
            </a:r>
          </a:p>
          <a:p>
            <a:pPr>
              <a:buFont typeface="Wingdings" pitchFamily="2" charset="2"/>
              <a:buChar char=""/>
            </a:pPr>
            <a:r>
              <a:rPr lang="en-GB" i="1" dirty="0" smtClean="0"/>
              <a:t>BSM physics</a:t>
            </a: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2685" y="2470057"/>
            <a:ext cx="304800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Dark Matter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Astrophysical Evidence</a:t>
            </a:r>
          </a:p>
          <a:p>
            <a:r>
              <a:rPr lang="en-GB" u="sng" dirty="0" smtClean="0"/>
              <a:t>Candidates</a:t>
            </a:r>
          </a:p>
          <a:p>
            <a:r>
              <a:rPr lang="en-GB" dirty="0" smtClean="0"/>
              <a:t>Detection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76672"/>
            <a:ext cx="336952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Dark Matter Candidates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568952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458112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GHP = Gauge Hierarchy Problem; NPFP = New Physics Flavour Problem</a:t>
            </a:r>
          </a:p>
          <a:p>
            <a:r>
              <a:rPr lang="en-GB" dirty="0" smtClean="0"/>
              <a:t>√ = possible signal; √√ = expected signal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chemeClr val="tx2"/>
                </a:solidFill>
              </a:rPr>
              <a:t>Jonathan </a:t>
            </a:r>
            <a:r>
              <a:rPr lang="en-GB" dirty="0" err="1" smtClean="0">
                <a:solidFill>
                  <a:schemeClr val="tx2"/>
                </a:solidFill>
              </a:rPr>
              <a:t>Feng</a:t>
            </a:r>
            <a:r>
              <a:rPr lang="en-GB" dirty="0" smtClean="0">
                <a:solidFill>
                  <a:schemeClr val="tx2"/>
                </a:solidFill>
              </a:rPr>
              <a:t>, </a:t>
            </a:r>
            <a:r>
              <a:rPr lang="en-GB" i="1" dirty="0" smtClean="0">
                <a:solidFill>
                  <a:schemeClr val="tx2"/>
                </a:solidFill>
              </a:rPr>
              <a:t>ARAA </a:t>
            </a:r>
            <a:r>
              <a:rPr lang="en-GB" b="1" dirty="0" smtClean="0">
                <a:solidFill>
                  <a:schemeClr val="tx2"/>
                </a:solidFill>
              </a:rPr>
              <a:t>48</a:t>
            </a:r>
            <a:r>
              <a:rPr lang="en-GB" dirty="0" smtClean="0">
                <a:solidFill>
                  <a:schemeClr val="tx2"/>
                </a:solidFill>
              </a:rPr>
              <a:t> (2010) 495 (highly recommended)</a:t>
            </a:r>
            <a:endParaRPr lang="en-GB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Particle Physics Motivations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5240" cy="487375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Gauge Hierarchy Problem</a:t>
            </a:r>
          </a:p>
          <a:p>
            <a:pPr lvl="1"/>
            <a:r>
              <a:rPr lang="en-GB" dirty="0" smtClean="0"/>
              <a:t>in SM, loop corrections to Higgs mass give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and there is no obvious reason why </a:t>
            </a:r>
            <a:r>
              <a:rPr lang="el-GR" dirty="0" smtClean="0"/>
              <a:t>Λ</a:t>
            </a:r>
            <a:r>
              <a:rPr lang="en-GB" dirty="0" smtClean="0"/>
              <a:t> </a:t>
            </a:r>
            <a:r>
              <a:rPr lang="el-GR" dirty="0" smtClean="0"/>
              <a:t>≠</a:t>
            </a:r>
            <a:r>
              <a:rPr lang="en-GB" dirty="0" smtClean="0"/>
              <a:t> </a:t>
            </a:r>
            <a:r>
              <a:rPr lang="en-GB" i="1" dirty="0" err="1" smtClean="0"/>
              <a:t>M</a:t>
            </a:r>
            <a:r>
              <a:rPr lang="en-GB" baseline="-25000" dirty="0" err="1" smtClean="0"/>
              <a:t>Pl</a:t>
            </a:r>
            <a:endParaRPr lang="en-GB" dirty="0" smtClean="0"/>
          </a:p>
          <a:p>
            <a:pPr lvl="2"/>
            <a:r>
              <a:rPr lang="en-GB" dirty="0" err="1" smtClean="0"/>
              <a:t>supersymmetry</a:t>
            </a:r>
            <a:r>
              <a:rPr lang="en-GB" dirty="0" smtClean="0"/>
              <a:t> fixes this by introducing a new set of loop corrections that cancel those from the SM</a:t>
            </a:r>
          </a:p>
          <a:p>
            <a:pPr lvl="2"/>
            <a:r>
              <a:rPr lang="en-GB" dirty="0" smtClean="0"/>
              <a:t>new physics at </a:t>
            </a:r>
            <a:r>
              <a:rPr lang="en-GB" dirty="0" err="1" smtClean="0"/>
              <a:t>TeV</a:t>
            </a:r>
            <a:r>
              <a:rPr lang="en-GB" dirty="0" smtClean="0"/>
              <a:t> scale will also fix it (can set </a:t>
            </a:r>
            <a:r>
              <a:rPr lang="el-GR" dirty="0" smtClean="0"/>
              <a:t>Λ</a:t>
            </a:r>
            <a:r>
              <a:rPr lang="en-GB" dirty="0" smtClean="0"/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~</a:t>
            </a:r>
            <a:r>
              <a:rPr lang="en-GB" dirty="0" smtClean="0"/>
              <a:t> 1 </a:t>
            </a:r>
            <a:r>
              <a:rPr lang="en-GB" dirty="0" err="1" smtClean="0"/>
              <a:t>TeV</a:t>
            </a:r>
            <a:r>
              <a:rPr lang="en-GB" dirty="0" smtClean="0"/>
              <a:t>)</a:t>
            </a:r>
          </a:p>
          <a:p>
            <a:r>
              <a:rPr lang="en-GB" dirty="0" smtClean="0"/>
              <a:t>New Physics Flavour Problem</a:t>
            </a:r>
          </a:p>
          <a:p>
            <a:pPr lvl="1"/>
            <a:r>
              <a:rPr lang="en-GB" dirty="0" smtClean="0"/>
              <a:t>we observe conservation or near-conservation of B, L, CP</a:t>
            </a:r>
          </a:p>
          <a:p>
            <a:pPr lvl="2"/>
            <a:r>
              <a:rPr lang="en-GB" dirty="0" smtClean="0"/>
              <a:t>and do not observe flavour-changing neutral currents</a:t>
            </a:r>
          </a:p>
          <a:p>
            <a:pPr lvl="1"/>
            <a:r>
              <a:rPr lang="en-GB" dirty="0" smtClean="0"/>
              <a:t>new physics has a nasty tendency to violate these</a:t>
            </a:r>
          </a:p>
          <a:p>
            <a:pPr lvl="2"/>
            <a:r>
              <a:rPr lang="en-GB" dirty="0" smtClean="0"/>
              <a:t>can require fine-tuning or new discrete symmetries, e.g. </a:t>
            </a:r>
            <a:r>
              <a:rPr lang="en-GB" i="1" dirty="0" smtClean="0"/>
              <a:t>R</a:t>
            </a:r>
            <a:r>
              <a:rPr lang="en-GB" dirty="0" smtClean="0"/>
              <a:t>-parity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7160" y="1055083"/>
            <a:ext cx="28575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619672" y="2348880"/>
          <a:ext cx="31115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Equation" r:id="rId4" imgW="3111480" imgH="799920" progId="Equation.3">
                  <p:embed/>
                </p:oleObj>
              </mc:Choice>
              <mc:Fallback>
                <p:oleObj name="Equation" r:id="rId4" imgW="3111480" imgH="79992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2348880"/>
                        <a:ext cx="3111500" cy="800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WIMPs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3232" cy="4873752"/>
          </a:xfrm>
        </p:spPr>
        <p:txBody>
          <a:bodyPr/>
          <a:lstStyle/>
          <a:p>
            <a:r>
              <a:rPr lang="en-GB" dirty="0" smtClean="0"/>
              <a:t>Weakly Interacting Massive Particles</a:t>
            </a:r>
          </a:p>
          <a:p>
            <a:pPr lvl="1"/>
            <a:r>
              <a:rPr lang="en-GB" dirty="0" smtClean="0"/>
              <a:t>produced thermally in early universe</a:t>
            </a:r>
          </a:p>
          <a:p>
            <a:pPr lvl="1"/>
            <a:r>
              <a:rPr lang="en-GB" dirty="0" smtClean="0"/>
              <a:t>annihilate as universe cools, but </a:t>
            </a:r>
            <a:br>
              <a:rPr lang="en-GB" dirty="0" smtClean="0"/>
            </a:br>
            <a:r>
              <a:rPr lang="en-GB" dirty="0" smtClean="0"/>
              <a:t>“freeze out” when density drops so </a:t>
            </a:r>
            <a:br>
              <a:rPr lang="en-GB" dirty="0" smtClean="0"/>
            </a:br>
            <a:r>
              <a:rPr lang="en-GB" dirty="0" smtClean="0"/>
              <a:t>low that annihilation no longer </a:t>
            </a:r>
            <a:br>
              <a:rPr lang="en-GB" dirty="0" smtClean="0"/>
            </a:br>
            <a:r>
              <a:rPr lang="en-GB" dirty="0" smtClean="0"/>
              <a:t>occurs with meaningful rate</a:t>
            </a:r>
          </a:p>
          <a:p>
            <a:pPr lvl="2"/>
            <a:r>
              <a:rPr lang="en-GB" dirty="0" smtClean="0"/>
              <a:t>“target volume” per particle in time </a:t>
            </a:r>
            <a:r>
              <a:rPr lang="el-GR" dirty="0" smtClean="0"/>
              <a:t>Δ</a:t>
            </a:r>
            <a:r>
              <a:rPr lang="en-GB" i="1" dirty="0" smtClean="0"/>
              <a:t>t</a:t>
            </a:r>
            <a:r>
              <a:rPr lang="en-GB" dirty="0" smtClean="0"/>
              <a:t> is </a:t>
            </a:r>
            <a:r>
              <a:rPr lang="el-GR" i="1" dirty="0" smtClean="0"/>
              <a:t>σ</a:t>
            </a:r>
            <a:r>
              <a:rPr lang="en-GB" baseline="-25000" dirty="0" smtClean="0"/>
              <a:t>A</a:t>
            </a:r>
            <a:r>
              <a:rPr lang="en-GB" i="1" dirty="0" smtClean="0"/>
              <a:t>v</a:t>
            </a:r>
            <a:r>
              <a:rPr lang="el-GR" dirty="0" smtClean="0"/>
              <a:t>Δ</a:t>
            </a:r>
            <a:r>
              <a:rPr lang="en-GB" i="1" dirty="0" smtClean="0"/>
              <a:t>t</a:t>
            </a:r>
            <a:r>
              <a:rPr lang="en-GB" dirty="0" smtClean="0"/>
              <a:t>, where </a:t>
            </a:r>
            <a:r>
              <a:rPr lang="el-GR" i="1" dirty="0" smtClean="0"/>
              <a:t>σ</a:t>
            </a:r>
            <a:r>
              <a:rPr lang="en-GB" baseline="-25000" dirty="0" smtClean="0"/>
              <a:t>A</a:t>
            </a:r>
            <a:r>
              <a:rPr lang="en-GB" dirty="0" smtClean="0"/>
              <a:t> is cross-section</a:t>
            </a:r>
          </a:p>
          <a:p>
            <a:pPr lvl="2"/>
            <a:r>
              <a:rPr lang="en-GB" dirty="0" smtClean="0"/>
              <a:t>so annihilation rate is </a:t>
            </a:r>
            <a:r>
              <a:rPr lang="en-GB" i="1" dirty="0" err="1" smtClean="0"/>
              <a:t>n</a:t>
            </a:r>
            <a:r>
              <a:rPr lang="en-GB" i="1" baseline="-25000" dirty="0" err="1" smtClean="0"/>
              <a:t>f</a:t>
            </a:r>
            <a:r>
              <a:rPr lang="en-GB" dirty="0" smtClean="0">
                <a:ea typeface="Cambria Math"/>
              </a:rPr>
              <a:t>⟨</a:t>
            </a:r>
            <a:r>
              <a:rPr lang="el-GR" i="1" dirty="0" smtClean="0"/>
              <a:t>σ</a:t>
            </a:r>
            <a:r>
              <a:rPr lang="en-GB" baseline="-25000" dirty="0" smtClean="0"/>
              <a:t>A</a:t>
            </a:r>
            <a:r>
              <a:rPr lang="en-GB" i="1" dirty="0" smtClean="0"/>
              <a:t>v</a:t>
            </a:r>
            <a:r>
              <a:rPr lang="en-GB" dirty="0" smtClean="0">
                <a:ea typeface="Cambria Math"/>
              </a:rPr>
              <a:t>⟩ where </a:t>
            </a:r>
            <a:r>
              <a:rPr lang="en-GB" i="1" dirty="0" err="1" smtClean="0">
                <a:ea typeface="Cambria Math"/>
              </a:rPr>
              <a:t>n</a:t>
            </a:r>
            <a:r>
              <a:rPr lang="en-GB" i="1" baseline="-25000" dirty="0" err="1" smtClean="0">
                <a:ea typeface="Cambria Math"/>
              </a:rPr>
              <a:t>f</a:t>
            </a:r>
            <a:r>
              <a:rPr lang="en-GB" i="1" dirty="0" smtClean="0">
                <a:ea typeface="Cambria Math"/>
              </a:rPr>
              <a:t> </a:t>
            </a:r>
            <a:r>
              <a:rPr lang="en-GB" dirty="0" smtClean="0">
                <a:ea typeface="Cambria Math"/>
              </a:rPr>
              <a:t>is number density</a:t>
            </a:r>
            <a:endParaRPr lang="en-GB" dirty="0" smtClean="0"/>
          </a:p>
          <a:p>
            <a:pPr lvl="1"/>
            <a:r>
              <a:rPr lang="en-GB" dirty="0" smtClean="0"/>
              <a:t>freeze-out occurs when </a:t>
            </a:r>
            <a:r>
              <a:rPr lang="en-GB" i="1" dirty="0" smtClean="0"/>
              <a:t>H</a:t>
            </a:r>
            <a:r>
              <a:rPr lang="en-GB" dirty="0" smtClean="0"/>
              <a:t> ≈ </a:t>
            </a:r>
            <a:r>
              <a:rPr lang="en-GB" i="1" dirty="0" err="1" smtClean="0"/>
              <a:t>n</a:t>
            </a:r>
            <a:r>
              <a:rPr lang="en-GB" i="1" baseline="-25000" dirty="0" err="1" smtClean="0"/>
              <a:t>f</a:t>
            </a:r>
            <a:r>
              <a:rPr lang="en-GB" dirty="0" smtClean="0">
                <a:ea typeface="Cambria Math"/>
              </a:rPr>
              <a:t>⟨</a:t>
            </a:r>
            <a:r>
              <a:rPr lang="el-GR" i="1" dirty="0" smtClean="0">
                <a:ea typeface="Cambria Math"/>
              </a:rPr>
              <a:t>σ</a:t>
            </a:r>
            <a:r>
              <a:rPr lang="en-GB" i="1" baseline="-25000" dirty="0" smtClean="0">
                <a:ea typeface="Cambria Math"/>
              </a:rPr>
              <a:t>A</a:t>
            </a:r>
            <a:r>
              <a:rPr lang="en-GB" i="1" dirty="0" smtClean="0">
                <a:ea typeface="Cambria Math"/>
              </a:rPr>
              <a:t>v</a:t>
            </a:r>
            <a:r>
              <a:rPr lang="en-GB" dirty="0" smtClean="0">
                <a:ea typeface="Cambria Math"/>
              </a:rPr>
              <a:t>⟩, and in radiation era we have </a:t>
            </a:r>
            <a:r>
              <a:rPr lang="en-GB" i="1" dirty="0" smtClean="0">
                <a:ea typeface="Cambria Math"/>
              </a:rPr>
              <a:t>H</a:t>
            </a:r>
            <a:r>
              <a:rPr lang="en-GB" i="1" dirty="0" smtClean="0"/>
              <a:t> </a:t>
            </a:r>
            <a:r>
              <a:rPr lang="en-GB" dirty="0" smtClean="0">
                <a:latin typeface="Cambria Math"/>
                <a:ea typeface="Cambria Math"/>
              </a:rPr>
              <a:t>∝</a:t>
            </a:r>
            <a:r>
              <a:rPr lang="en-GB" i="1" dirty="0" smtClean="0"/>
              <a:t> T</a:t>
            </a:r>
            <a:r>
              <a:rPr lang="en-GB" baseline="30000" dirty="0" smtClean="0"/>
              <a:t>2</a:t>
            </a:r>
            <a:r>
              <a:rPr lang="en-GB" dirty="0" smtClean="0"/>
              <a:t>/</a:t>
            </a:r>
            <a:r>
              <a:rPr lang="en-GB" i="1" dirty="0" err="1" smtClean="0"/>
              <a:t>M</a:t>
            </a:r>
            <a:r>
              <a:rPr lang="en-GB" i="1" baseline="-25000" dirty="0" err="1" smtClean="0"/>
              <a:t>Pl</a:t>
            </a:r>
            <a:r>
              <a:rPr lang="en-GB" dirty="0" smtClean="0"/>
              <a:t> (because </a:t>
            </a:r>
            <a:r>
              <a:rPr lang="el-GR" i="1" dirty="0" smtClean="0"/>
              <a:t>ρ</a:t>
            </a:r>
            <a:r>
              <a:rPr lang="en-GB" i="1" dirty="0" smtClean="0"/>
              <a:t> </a:t>
            </a:r>
            <a:r>
              <a:rPr lang="en-GB" dirty="0" smtClean="0">
                <a:latin typeface="Cambria Math"/>
                <a:ea typeface="Cambria Math"/>
              </a:rPr>
              <a:t>∝</a:t>
            </a:r>
            <a:r>
              <a:rPr lang="en-GB" dirty="0" smtClean="0"/>
              <a:t> </a:t>
            </a:r>
            <a:r>
              <a:rPr lang="en-GB" i="1" dirty="0" smtClean="0"/>
              <a:t>T</a:t>
            </a:r>
            <a:r>
              <a:rPr lang="en-GB" baseline="30000" dirty="0" smtClean="0"/>
              <a:t>4</a:t>
            </a:r>
            <a:r>
              <a:rPr lang="en-GB" dirty="0" smtClean="0"/>
              <a:t> and </a:t>
            </a:r>
            <a:r>
              <a:rPr lang="en-GB" i="1" dirty="0" smtClean="0"/>
              <a:t>G</a:t>
            </a:r>
            <a:r>
              <a:rPr lang="en-GB" dirty="0" smtClean="0"/>
              <a:t> </a:t>
            </a:r>
            <a:r>
              <a:rPr lang="en-GB" dirty="0" smtClean="0">
                <a:latin typeface="Cambria Math"/>
                <a:ea typeface="Cambria Math"/>
              </a:rPr>
              <a:t>∝</a:t>
            </a:r>
            <a:r>
              <a:rPr lang="en-GB" dirty="0" smtClean="0"/>
              <a:t> 1/</a:t>
            </a:r>
            <a:r>
              <a:rPr lang="en-GB" i="1" dirty="0" smtClean="0"/>
              <a:t>M</a:t>
            </a:r>
            <a:r>
              <a:rPr lang="en-GB" i="1" baseline="-25000" dirty="0" smtClean="0"/>
              <a:t>Pl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</a:p>
          <a:p>
            <a:pPr lvl="1"/>
            <a:r>
              <a:rPr lang="en-GB" dirty="0" smtClean="0"/>
              <a:t>can estimate relic density by considering freeze-out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4234" y="103753"/>
            <a:ext cx="3681391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907704" y="5589240"/>
          <a:ext cx="3619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4" imgW="3619440" imgH="825480" progId="Equation.3">
                  <p:embed/>
                </p:oleObj>
              </mc:Choice>
              <mc:Fallback>
                <p:oleObj name="Equation" r:id="rId4" imgW="3619440" imgH="825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7704" y="5589240"/>
                        <a:ext cx="3619500" cy="825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WIMP Relic Density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4873752"/>
          </a:xfrm>
        </p:spPr>
        <p:txBody>
          <a:bodyPr/>
          <a:lstStyle/>
          <a:p>
            <a:r>
              <a:rPr lang="en-GB" dirty="0" smtClean="0"/>
              <a:t>Converting to </a:t>
            </a:r>
            <a:r>
              <a:rPr lang="el-GR" dirty="0" smtClean="0"/>
              <a:t>Ω</a:t>
            </a:r>
            <a:r>
              <a:rPr lang="en-GB" dirty="0" smtClean="0"/>
              <a:t> gives</a:t>
            </a:r>
            <a:br>
              <a:rPr lang="en-GB" dirty="0" smtClean="0"/>
            </a:br>
            <a:r>
              <a:rPr lang="en-GB" dirty="0" smtClean="0"/>
              <a:t>where </a:t>
            </a:r>
            <a:r>
              <a:rPr lang="en-GB" i="1" dirty="0" err="1" smtClean="0"/>
              <a:t>x</a:t>
            </a:r>
            <a:r>
              <a:rPr lang="en-GB" i="1" baseline="-25000" dirty="0" err="1" smtClean="0"/>
              <a:t>f</a:t>
            </a:r>
            <a:r>
              <a:rPr lang="en-GB" i="1" dirty="0" smtClean="0"/>
              <a:t> </a:t>
            </a:r>
            <a:r>
              <a:rPr lang="en-GB" dirty="0" smtClean="0"/>
              <a:t>= </a:t>
            </a:r>
            <a:r>
              <a:rPr lang="en-GB" i="1" dirty="0" err="1" smtClean="0"/>
              <a:t>m</a:t>
            </a:r>
            <a:r>
              <a:rPr lang="en-GB" i="1" baseline="-25000" dirty="0" err="1" smtClean="0"/>
              <a:t>X</a:t>
            </a:r>
            <a:r>
              <a:rPr lang="en-GB" dirty="0" smtClean="0"/>
              <a:t>/</a:t>
            </a:r>
            <a:r>
              <a:rPr lang="en-GB" i="1" dirty="0" err="1" smtClean="0"/>
              <a:t>T</a:t>
            </a:r>
            <a:r>
              <a:rPr lang="en-GB" i="1" baseline="-25000" dirty="0" err="1" smtClean="0"/>
              <a:t>f</a:t>
            </a:r>
            <a:endParaRPr lang="en-GB" dirty="0" smtClean="0"/>
          </a:p>
          <a:p>
            <a:pPr lvl="1"/>
            <a:r>
              <a:rPr lang="en-GB" dirty="0" smtClean="0"/>
              <a:t>and typically </a:t>
            </a:r>
            <a:r>
              <a:rPr lang="en-GB" dirty="0" smtClean="0">
                <a:ea typeface="Cambria Math"/>
              </a:rPr>
              <a:t>⟨</a:t>
            </a:r>
            <a:r>
              <a:rPr lang="el-GR" i="1" dirty="0" smtClean="0">
                <a:ea typeface="Cambria Math"/>
              </a:rPr>
              <a:t>σ</a:t>
            </a:r>
            <a:r>
              <a:rPr lang="en-GB" i="1" baseline="-25000" dirty="0" smtClean="0">
                <a:ea typeface="Cambria Math"/>
              </a:rPr>
              <a:t>A</a:t>
            </a:r>
            <a:r>
              <a:rPr lang="en-GB" i="1" dirty="0" smtClean="0">
                <a:ea typeface="Cambria Math"/>
              </a:rPr>
              <a:t>v</a:t>
            </a:r>
            <a:r>
              <a:rPr lang="en-GB" dirty="0" smtClean="0">
                <a:ea typeface="Cambria Math"/>
              </a:rPr>
              <a:t>⟩ </a:t>
            </a:r>
            <a:r>
              <a:rPr lang="en-GB" dirty="0" smtClean="0">
                <a:latin typeface="Cambria Math"/>
                <a:ea typeface="Cambria Math"/>
              </a:rPr>
              <a:t>∝ </a:t>
            </a:r>
            <a:r>
              <a:rPr lang="en-GB" dirty="0" smtClean="0">
                <a:ea typeface="Cambria Math"/>
              </a:rPr>
              <a:t>1/</a:t>
            </a:r>
            <a:r>
              <a:rPr lang="en-GB" i="1" dirty="0" smtClean="0">
                <a:ea typeface="Cambria Math"/>
              </a:rPr>
              <a:t>m</a:t>
            </a:r>
            <a:r>
              <a:rPr lang="en-GB" i="1" baseline="-25000" dirty="0" smtClean="0">
                <a:ea typeface="Cambria Math"/>
              </a:rPr>
              <a:t>X</a:t>
            </a:r>
            <a:r>
              <a:rPr lang="en-GB" baseline="30000" dirty="0" smtClean="0">
                <a:ea typeface="Cambria Math"/>
              </a:rPr>
              <a:t>2</a:t>
            </a:r>
            <a:r>
              <a:rPr lang="en-GB" dirty="0" smtClean="0">
                <a:ea typeface="Cambria Math"/>
              </a:rPr>
              <a:t> or </a:t>
            </a:r>
            <a:r>
              <a:rPr lang="en-GB" i="1" dirty="0" smtClean="0">
                <a:ea typeface="Cambria Math"/>
              </a:rPr>
              <a:t>v</a:t>
            </a:r>
            <a:r>
              <a:rPr lang="en-GB" baseline="30000" dirty="0" smtClean="0">
                <a:ea typeface="Cambria Math"/>
              </a:rPr>
              <a:t>2</a:t>
            </a:r>
            <a:r>
              <a:rPr lang="en-GB" dirty="0" smtClean="0">
                <a:ea typeface="Cambria Math"/>
              </a:rPr>
              <a:t>/</a:t>
            </a:r>
            <a:r>
              <a:rPr lang="en-GB" i="1" dirty="0" smtClean="0">
                <a:ea typeface="Cambria Math"/>
              </a:rPr>
              <a:t>m</a:t>
            </a:r>
            <a:r>
              <a:rPr lang="en-GB" i="1" baseline="-25000" dirty="0" smtClean="0">
                <a:ea typeface="Cambria Math"/>
              </a:rPr>
              <a:t>X</a:t>
            </a:r>
            <a:r>
              <a:rPr lang="en-GB" baseline="30000" dirty="0" smtClean="0">
                <a:ea typeface="Cambria Math"/>
              </a:rPr>
              <a:t>2</a:t>
            </a:r>
            <a:r>
              <a:rPr lang="en-GB" dirty="0" smtClean="0">
                <a:ea typeface="Cambria Math"/>
              </a:rPr>
              <a:t> (S or P wave respectively)</a:t>
            </a:r>
          </a:p>
          <a:p>
            <a:r>
              <a:rPr lang="en-GB" dirty="0" smtClean="0">
                <a:ea typeface="Cambria Math"/>
              </a:rPr>
              <a:t>Consequence: weakly interacting massive particles with </a:t>
            </a:r>
            <a:br>
              <a:rPr lang="en-GB" dirty="0" smtClean="0">
                <a:ea typeface="Cambria Math"/>
              </a:rPr>
            </a:br>
            <a:r>
              <a:rPr lang="en-GB" dirty="0" smtClean="0">
                <a:ea typeface="Cambria Math"/>
              </a:rPr>
              <a:t>				electroweak-scale masses</a:t>
            </a:r>
            <a:br>
              <a:rPr lang="en-GB" dirty="0" smtClean="0">
                <a:ea typeface="Cambria Math"/>
              </a:rPr>
            </a:br>
            <a:r>
              <a:rPr lang="en-GB" dirty="0" smtClean="0">
                <a:ea typeface="Cambria Math"/>
              </a:rPr>
              <a:t>				“naturally” have reasonable</a:t>
            </a:r>
            <a:br>
              <a:rPr lang="en-GB" dirty="0" smtClean="0">
                <a:ea typeface="Cambria Math"/>
              </a:rPr>
            </a:br>
            <a:r>
              <a:rPr lang="en-GB" dirty="0" smtClean="0">
                <a:ea typeface="Cambria Math"/>
              </a:rPr>
              <a:t>				relic densities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17</a:t>
            </a:fld>
            <a:endParaRPr lang="en-GB"/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3635896" y="1412776"/>
          <a:ext cx="42418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Equation" r:id="rId3" imgW="4241520" imgH="850680" progId="Equation.3">
                  <p:embed/>
                </p:oleObj>
              </mc:Choice>
              <mc:Fallback>
                <p:oleObj name="Equation" r:id="rId3" imgW="4241520" imgH="8506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1412776"/>
                        <a:ext cx="4241800" cy="850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1" y="3356992"/>
            <a:ext cx="3885983" cy="3334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83968" y="4437112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6800">
              <a:buClr>
                <a:schemeClr val="accent1"/>
              </a:buClr>
              <a:buSzPct val="60000"/>
              <a:buFont typeface="Wingdings" pitchFamily="2" charset="2"/>
              <a:buChar char=""/>
              <a:tabLst>
                <a:tab pos="226800" algn="l"/>
              </a:tabLst>
            </a:pPr>
            <a:r>
              <a:rPr lang="en-GB" sz="2000" dirty="0" smtClean="0">
                <a:solidFill>
                  <a:schemeClr val="tx2"/>
                </a:solidFill>
              </a:rPr>
              <a:t>and therefore make 	excellent dark matter 	candidates </a:t>
            </a:r>
            <a:endParaRPr lang="en-GB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Supersymmetric</a:t>
            </a:r>
            <a:r>
              <a:rPr lang="en-GB" dirty="0" smtClean="0"/>
              <a:t> WIMPs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5240" cy="4873752"/>
          </a:xfrm>
        </p:spPr>
        <p:txBody>
          <a:bodyPr/>
          <a:lstStyle/>
          <a:p>
            <a:r>
              <a:rPr lang="en-GB" dirty="0" err="1" smtClean="0"/>
              <a:t>Supersymmetry</a:t>
            </a:r>
            <a:r>
              <a:rPr lang="en-GB" dirty="0" smtClean="0"/>
              <a:t> solves the GHP by introducing cancelling corrections</a:t>
            </a:r>
          </a:p>
          <a:p>
            <a:pPr lvl="1"/>
            <a:r>
              <a:rPr lang="en-GB" dirty="0" smtClean="0"/>
              <a:t>predicts a complete set of new particles</a:t>
            </a:r>
          </a:p>
          <a:p>
            <a:pPr lvl="1"/>
            <a:r>
              <a:rPr lang="en-GB" dirty="0" smtClean="0"/>
              <a:t>NPFP often solved by introducing </a:t>
            </a:r>
            <a:r>
              <a:rPr lang="en-GB" i="1" dirty="0" smtClean="0"/>
              <a:t>R</a:t>
            </a:r>
            <a:r>
              <a:rPr lang="en-GB" dirty="0" smtClean="0"/>
              <a:t>-parity—new discrete quantum number</a:t>
            </a:r>
          </a:p>
          <a:p>
            <a:pPr lvl="2"/>
            <a:r>
              <a:rPr lang="en-GB" dirty="0" smtClean="0"/>
              <a:t>then lightest </a:t>
            </a:r>
            <a:r>
              <a:rPr lang="en-GB" dirty="0" err="1" smtClean="0"/>
              <a:t>supersymmetric</a:t>
            </a:r>
            <a:r>
              <a:rPr lang="en-GB" dirty="0" smtClean="0"/>
              <a:t> particle is stable</a:t>
            </a:r>
          </a:p>
          <a:p>
            <a:pPr lvl="2"/>
            <a:r>
              <a:rPr lang="en-GB" dirty="0" smtClean="0"/>
              <a:t>best DM candidate is lightest </a:t>
            </a:r>
            <a:r>
              <a:rPr lang="en-GB" dirty="0" err="1" smtClean="0"/>
              <a:t>neutralino</a:t>
            </a:r>
            <a:r>
              <a:rPr lang="en-GB" dirty="0" smtClean="0"/>
              <a:t> (mixed </a:t>
            </a:r>
            <a:r>
              <a:rPr lang="en-GB" dirty="0" err="1" smtClean="0"/>
              <a:t>spartner</a:t>
            </a:r>
            <a:r>
              <a:rPr lang="en-GB" dirty="0" smtClean="0"/>
              <a:t> of W</a:t>
            </a:r>
            <a:r>
              <a:rPr lang="en-GB" baseline="30000" dirty="0" smtClean="0"/>
              <a:t>0</a:t>
            </a:r>
            <a:r>
              <a:rPr lang="en-GB" dirty="0" smtClean="0"/>
              <a:t>, B, H, h)</a:t>
            </a:r>
          </a:p>
          <a:p>
            <a:pPr lvl="1"/>
            <a:r>
              <a:rPr lang="en-GB" dirty="0" smtClean="0"/>
              <a:t>far too many free parameters in most general </a:t>
            </a:r>
            <a:r>
              <a:rPr lang="en-GB" dirty="0" err="1" smtClean="0"/>
              <a:t>supersymmetric</a:t>
            </a:r>
            <a:r>
              <a:rPr lang="en-GB" dirty="0" smtClean="0"/>
              <a:t> models</a:t>
            </a:r>
          </a:p>
          <a:p>
            <a:pPr lvl="2"/>
            <a:r>
              <a:rPr lang="en-GB" dirty="0" smtClean="0"/>
              <a:t>so usually consider constrained models with simplifying assumptions</a:t>
            </a:r>
          </a:p>
          <a:p>
            <a:pPr lvl="2"/>
            <a:r>
              <a:rPr lang="en-GB" dirty="0" smtClean="0"/>
              <a:t>most common constrained model: </a:t>
            </a:r>
            <a:r>
              <a:rPr lang="en-GB" dirty="0" err="1" smtClean="0"/>
              <a:t>mSUGRA</a:t>
            </a:r>
            <a:endParaRPr lang="en-GB" dirty="0" smtClean="0"/>
          </a:p>
          <a:p>
            <a:pPr lvl="3"/>
            <a:r>
              <a:rPr lang="en-GB" dirty="0" smtClean="0"/>
              <a:t>parameters </a:t>
            </a:r>
            <a:r>
              <a:rPr lang="en-GB" i="1" dirty="0" smtClean="0"/>
              <a:t>m</a:t>
            </a:r>
            <a:r>
              <a:rPr lang="en-GB" baseline="-25000" dirty="0" smtClean="0"/>
              <a:t>0</a:t>
            </a:r>
            <a:r>
              <a:rPr lang="en-GB" dirty="0" smtClean="0"/>
              <a:t>, </a:t>
            </a:r>
            <a:r>
              <a:rPr lang="en-GB" i="1" dirty="0" smtClean="0"/>
              <a:t>M</a:t>
            </a:r>
            <a:r>
              <a:rPr lang="en-GB" baseline="-25000" dirty="0" smtClean="0"/>
              <a:t>1/2</a:t>
            </a:r>
            <a:r>
              <a:rPr lang="en-GB" dirty="0" smtClean="0"/>
              <a:t>, </a:t>
            </a:r>
            <a:r>
              <a:rPr lang="en-GB" i="1" dirty="0" smtClean="0"/>
              <a:t>A</a:t>
            </a:r>
            <a:r>
              <a:rPr lang="en-GB" baseline="-25000" dirty="0" smtClean="0"/>
              <a:t>0</a:t>
            </a:r>
            <a:r>
              <a:rPr lang="en-GB" dirty="0" smtClean="0"/>
              <a:t>, tan </a:t>
            </a:r>
            <a:r>
              <a:rPr lang="el-GR" i="1" dirty="0" smtClean="0">
                <a:latin typeface="Arial" pitchFamily="34" charset="0"/>
                <a:cs typeface="Arial" pitchFamily="34" charset="0"/>
              </a:rPr>
              <a:t>β</a:t>
            </a:r>
            <a:r>
              <a:rPr lang="en-GB" dirty="0" smtClean="0"/>
              <a:t>, sign(</a:t>
            </a:r>
            <a:r>
              <a:rPr lang="el-GR" i="1" dirty="0" smtClean="0"/>
              <a:t>μ</a:t>
            </a:r>
            <a:r>
              <a:rPr lang="en-GB" i="1" dirty="0" smtClean="0"/>
              <a:t>)</a:t>
            </a:r>
          </a:p>
          <a:p>
            <a:pPr lvl="2"/>
            <a:r>
              <a:rPr lang="en-GB" dirty="0" err="1" smtClean="0"/>
              <a:t>mSUGRA</a:t>
            </a:r>
            <a:r>
              <a:rPr lang="en-GB" dirty="0" smtClean="0"/>
              <a:t> </a:t>
            </a:r>
            <a:r>
              <a:rPr lang="en-GB" dirty="0" err="1" smtClean="0"/>
              <a:t>neutralino</a:t>
            </a:r>
            <a:r>
              <a:rPr lang="en-GB" dirty="0" smtClean="0"/>
              <a:t> is probably the best studied DM candidate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SUSY WIMPs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err="1" smtClean="0"/>
              <a:t>Neutralinos</a:t>
            </a:r>
            <a:r>
              <a:rPr lang="en-GB" dirty="0" smtClean="0"/>
              <a:t> are </a:t>
            </a:r>
            <a:r>
              <a:rPr lang="en-GB" dirty="0" err="1" smtClean="0"/>
              <a:t>Majorana</a:t>
            </a:r>
            <a:r>
              <a:rPr lang="en-GB" dirty="0" smtClean="0"/>
              <a:t> fermions and therefore self-annihilate</a:t>
            </a:r>
          </a:p>
          <a:p>
            <a:pPr lvl="1"/>
            <a:r>
              <a:rPr lang="en-GB" dirty="0" smtClean="0"/>
              <a:t>Pauli exclusion principle implies that </a:t>
            </a:r>
            <a:r>
              <a:rPr lang="el-GR" dirty="0" smtClean="0"/>
              <a:t>χ</a:t>
            </a:r>
            <a:r>
              <a:rPr lang="en-GB" baseline="-25000" dirty="0" smtClean="0"/>
              <a:t>1</a:t>
            </a:r>
            <a:r>
              <a:rPr lang="el-GR" dirty="0" smtClean="0"/>
              <a:t>χ</a:t>
            </a:r>
            <a:r>
              <a:rPr lang="en-GB" baseline="-25000" dirty="0" smtClean="0"/>
              <a:t>1</a:t>
            </a:r>
            <a:r>
              <a:rPr lang="en-GB" dirty="0" smtClean="0"/>
              <a:t> annihilation prefers to go to spin 0 final state</a:t>
            </a:r>
          </a:p>
          <a:p>
            <a:pPr lvl="1"/>
            <a:r>
              <a:rPr lang="en-GB" dirty="0" smtClean="0"/>
              <a:t>        prefers spin 1</a:t>
            </a:r>
          </a:p>
          <a:p>
            <a:pPr lvl="2"/>
            <a:r>
              <a:rPr lang="en-GB" dirty="0" smtClean="0"/>
              <a:t>therefore annihilation</a:t>
            </a:r>
            <a:br>
              <a:rPr lang="en-GB" dirty="0" smtClean="0"/>
            </a:br>
            <a:r>
              <a:rPr lang="en-GB" dirty="0" smtClean="0"/>
              <a:t>cross-section is </a:t>
            </a:r>
            <a:br>
              <a:rPr lang="en-GB" dirty="0" smtClean="0"/>
            </a:br>
            <a:r>
              <a:rPr lang="en-GB" dirty="0" smtClean="0"/>
              <a:t>suppressed</a:t>
            </a:r>
          </a:p>
          <a:p>
            <a:pPr lvl="2"/>
            <a:r>
              <a:rPr lang="en-GB" dirty="0" smtClean="0"/>
              <a:t>hence </a:t>
            </a:r>
            <a:r>
              <a:rPr lang="el-GR" dirty="0" smtClean="0"/>
              <a:t>Ω</a:t>
            </a:r>
            <a:r>
              <a:rPr lang="el-GR" baseline="-25000" dirty="0" smtClean="0"/>
              <a:t>χ</a:t>
            </a:r>
            <a:r>
              <a:rPr lang="en-GB" dirty="0" smtClean="0"/>
              <a:t> tends to be</a:t>
            </a:r>
            <a:br>
              <a:rPr lang="en-GB" dirty="0" smtClean="0"/>
            </a:br>
            <a:r>
              <a:rPr lang="en-GB" dirty="0" smtClean="0"/>
              <a:t>too high</a:t>
            </a:r>
          </a:p>
          <a:p>
            <a:pPr lvl="2"/>
            <a:r>
              <a:rPr lang="en-GB" dirty="0" smtClean="0"/>
              <a:t>parameter space </a:t>
            </a:r>
            <a:r>
              <a:rPr lang="en-GB" b="1" dirty="0" smtClean="0"/>
              <a:t>very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constrained by WMAP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16169"/>
          <a:stretch>
            <a:fillRect/>
          </a:stretch>
        </p:blipFill>
        <p:spPr bwMode="auto">
          <a:xfrm>
            <a:off x="3700291" y="3352298"/>
            <a:ext cx="440245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187624" y="3140968"/>
          <a:ext cx="3556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6" name="Equation" r:id="rId4" imgW="355320" imgH="355320" progId="Equation.3">
                  <p:embed/>
                </p:oleObj>
              </mc:Choice>
              <mc:Fallback>
                <p:oleObj name="Equation" r:id="rId4" imgW="355320" imgH="35532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3140968"/>
                        <a:ext cx="355600" cy="355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Dark Matter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u="sng" dirty="0" smtClean="0"/>
              <a:t>Astrophysical Evidence</a:t>
            </a:r>
          </a:p>
          <a:p>
            <a:r>
              <a:rPr lang="en-GB" dirty="0" smtClean="0"/>
              <a:t>Candidates</a:t>
            </a:r>
          </a:p>
          <a:p>
            <a:r>
              <a:rPr lang="en-GB" dirty="0" smtClean="0"/>
              <a:t>Detection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548680"/>
            <a:ext cx="48768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Kaluza</a:t>
            </a:r>
            <a:r>
              <a:rPr lang="en-GB" dirty="0" smtClean="0"/>
              <a:t>-Klein WIMPs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03232" cy="4873752"/>
          </a:xfrm>
        </p:spPr>
        <p:txBody>
          <a:bodyPr/>
          <a:lstStyle/>
          <a:p>
            <a:r>
              <a:rPr lang="en-GB" dirty="0" smtClean="0"/>
              <a:t>In extra-dimension models, SM particles have partners with the </a:t>
            </a:r>
            <a:r>
              <a:rPr lang="en-GB" i="1" dirty="0" smtClean="0"/>
              <a:t>same</a:t>
            </a:r>
            <a:r>
              <a:rPr lang="en-GB" dirty="0" smtClean="0"/>
              <a:t> spin</a:t>
            </a:r>
          </a:p>
          <a:p>
            <a:pPr lvl="1"/>
            <a:r>
              <a:rPr lang="en-GB" dirty="0" smtClean="0"/>
              <a:t>“tower” of masses separated by </a:t>
            </a:r>
            <a:r>
              <a:rPr lang="en-GB" i="1" dirty="0" smtClean="0"/>
              <a:t>R</a:t>
            </a:r>
            <a:r>
              <a:rPr lang="en-GB" baseline="30000" dirty="0" smtClean="0"/>
              <a:t>−1</a:t>
            </a:r>
            <a:r>
              <a:rPr lang="en-GB" dirty="0" smtClean="0"/>
              <a:t>, where </a:t>
            </a:r>
            <a:r>
              <a:rPr lang="en-GB" i="1" dirty="0" smtClean="0"/>
              <a:t>R</a:t>
            </a:r>
            <a:r>
              <a:rPr lang="en-GB" dirty="0" smtClean="0"/>
              <a:t> is size of </a:t>
            </a:r>
            <a:r>
              <a:rPr lang="en-GB" dirty="0" err="1" smtClean="0"/>
              <a:t>compactified</a:t>
            </a:r>
            <a:r>
              <a:rPr lang="en-GB" dirty="0" smtClean="0"/>
              <a:t> extra dimension</a:t>
            </a:r>
          </a:p>
          <a:p>
            <a:pPr lvl="1"/>
            <a:r>
              <a:rPr lang="en-GB" dirty="0" smtClean="0"/>
              <a:t>new discrete quantum number, </a:t>
            </a:r>
            <a:r>
              <a:rPr lang="en-GB" i="1" dirty="0" smtClean="0"/>
              <a:t>K</a:t>
            </a:r>
            <a:r>
              <a:rPr lang="en-GB" dirty="0" smtClean="0"/>
              <a:t>-parity, implies lightest KK particle is stable</a:t>
            </a:r>
          </a:p>
          <a:p>
            <a:pPr lvl="2"/>
            <a:r>
              <a:rPr lang="en-GB" dirty="0" smtClean="0"/>
              <a:t>this is the potential</a:t>
            </a:r>
            <a:br>
              <a:rPr lang="en-GB" dirty="0" smtClean="0"/>
            </a:br>
            <a:r>
              <a:rPr lang="en-GB" dirty="0" smtClean="0"/>
              <a:t>WIMP candidate</a:t>
            </a:r>
          </a:p>
          <a:p>
            <a:pPr lvl="2"/>
            <a:r>
              <a:rPr lang="en-GB" dirty="0" smtClean="0"/>
              <a:t>usually </a:t>
            </a:r>
            <a:r>
              <a:rPr lang="en-GB" i="1" dirty="0" smtClean="0"/>
              <a:t>B</a:t>
            </a:r>
            <a:r>
              <a:rPr lang="en-GB" baseline="30000" dirty="0" smtClean="0"/>
              <a:t>1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annihilation not</a:t>
            </a:r>
            <a:br>
              <a:rPr lang="en-GB" dirty="0" smtClean="0"/>
            </a:br>
            <a:r>
              <a:rPr lang="en-GB" dirty="0" smtClean="0"/>
              <a:t>spin-suppressed</a:t>
            </a:r>
            <a:br>
              <a:rPr lang="en-GB" dirty="0" smtClean="0"/>
            </a:br>
            <a:r>
              <a:rPr lang="en-GB" dirty="0" smtClean="0"/>
              <a:t>(it’s a boson), so</a:t>
            </a:r>
            <a:br>
              <a:rPr lang="en-GB" dirty="0" smtClean="0"/>
            </a:br>
            <a:r>
              <a:rPr lang="en-GB" dirty="0" smtClean="0"/>
              <a:t>preferred mass</a:t>
            </a:r>
            <a:br>
              <a:rPr lang="en-GB" dirty="0" smtClean="0"/>
            </a:br>
            <a:r>
              <a:rPr lang="en-GB" dirty="0" smtClean="0"/>
              <a:t>higher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 b="16380"/>
          <a:stretch>
            <a:fillRect/>
          </a:stretch>
        </p:blipFill>
        <p:spPr bwMode="auto">
          <a:xfrm>
            <a:off x="3701595" y="3645024"/>
            <a:ext cx="4336761" cy="3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24128" y="566124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dirty="0" smtClean="0">
                <a:solidFill>
                  <a:srgbClr val="005426"/>
                </a:solidFill>
              </a:rPr>
              <a:t>Ω</a:t>
            </a:r>
            <a:r>
              <a:rPr lang="en-GB" baseline="-25000" dirty="0" smtClean="0">
                <a:solidFill>
                  <a:srgbClr val="005426"/>
                </a:solidFill>
              </a:rPr>
              <a:t>K</a:t>
            </a:r>
            <a:r>
              <a:rPr lang="en-GB" dirty="0" smtClean="0">
                <a:solidFill>
                  <a:srgbClr val="005426"/>
                </a:solidFill>
              </a:rPr>
              <a:t> = </a:t>
            </a:r>
            <a:r>
              <a:rPr lang="en-GB" dirty="0" smtClean="0">
                <a:solidFill>
                  <a:srgbClr val="00B050"/>
                </a:solidFill>
              </a:rPr>
              <a:t>0.16−0.24</a:t>
            </a:r>
            <a:br>
              <a:rPr lang="en-GB" dirty="0" smtClean="0">
                <a:solidFill>
                  <a:srgbClr val="00B050"/>
                </a:solidFill>
              </a:rPr>
            </a:br>
            <a:r>
              <a:rPr lang="en-GB" dirty="0" smtClean="0">
                <a:solidFill>
                  <a:srgbClr val="00682F"/>
                </a:solidFill>
              </a:rPr>
              <a:t>0.18−0.22</a:t>
            </a:r>
            <a:endParaRPr lang="en-GB" dirty="0">
              <a:solidFill>
                <a:srgbClr val="00682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b="16196"/>
          <a:stretch>
            <a:fillRect/>
          </a:stretch>
        </p:blipFill>
        <p:spPr bwMode="auto">
          <a:xfrm>
            <a:off x="3926847" y="111366"/>
            <a:ext cx="4762500" cy="246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SuperWIMPs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Massive particles with </a:t>
            </a:r>
            <a:br>
              <a:rPr lang="en-GB" dirty="0" smtClean="0"/>
            </a:br>
            <a:r>
              <a:rPr lang="en-GB" dirty="0" err="1" smtClean="0"/>
              <a:t>superweak</a:t>
            </a:r>
            <a:r>
              <a:rPr lang="en-GB" dirty="0" smtClean="0"/>
              <a:t> interactions</a:t>
            </a:r>
          </a:p>
          <a:p>
            <a:pPr lvl="1"/>
            <a:r>
              <a:rPr lang="en-GB" dirty="0" smtClean="0"/>
              <a:t>produced by decay of </a:t>
            </a:r>
            <a:r>
              <a:rPr lang="en-GB" dirty="0" err="1" smtClean="0"/>
              <a:t>metastable</a:t>
            </a:r>
            <a:r>
              <a:rPr lang="en-GB" dirty="0" smtClean="0"/>
              <a:t> WIMP</a:t>
            </a:r>
          </a:p>
          <a:p>
            <a:pPr lvl="2"/>
            <a:r>
              <a:rPr lang="en-GB" dirty="0" smtClean="0"/>
              <a:t>because this decay is </a:t>
            </a:r>
            <a:r>
              <a:rPr lang="en-GB" dirty="0" err="1" smtClean="0"/>
              <a:t>superweak</a:t>
            </a:r>
            <a:r>
              <a:rPr lang="en-GB" dirty="0" smtClean="0"/>
              <a:t>, lifetime is very long (10</a:t>
            </a:r>
            <a:r>
              <a:rPr lang="en-GB" baseline="30000" dirty="0" smtClean="0"/>
              <a:t>3</a:t>
            </a:r>
            <a:r>
              <a:rPr lang="en-GB" dirty="0" smtClean="0"/>
              <a:t>−10</a:t>
            </a:r>
            <a:r>
              <a:rPr lang="en-GB" baseline="30000" dirty="0" smtClean="0"/>
              <a:t>7</a:t>
            </a:r>
            <a:r>
              <a:rPr lang="en-GB" dirty="0" smtClean="0"/>
              <a:t> s)</a:t>
            </a:r>
          </a:p>
          <a:p>
            <a:pPr lvl="2"/>
            <a:r>
              <a:rPr lang="en-GB" dirty="0" smtClean="0"/>
              <a:t>WIMP may be </a:t>
            </a:r>
            <a:r>
              <a:rPr lang="en-GB" dirty="0" err="1" smtClean="0"/>
              <a:t>neutralino</a:t>
            </a:r>
            <a:r>
              <a:rPr lang="en-GB" dirty="0" smtClean="0"/>
              <a:t>, but could be charged particle</a:t>
            </a:r>
          </a:p>
          <a:p>
            <a:pPr lvl="3"/>
            <a:r>
              <a:rPr lang="en-GB" dirty="0" smtClean="0"/>
              <a:t>dramatic signature at LHC (stable </a:t>
            </a:r>
            <a:r>
              <a:rPr lang="en-GB" dirty="0" err="1" smtClean="0"/>
              <a:t>supermassive</a:t>
            </a:r>
            <a:r>
              <a:rPr lang="en-GB" dirty="0" smtClean="0"/>
              <a:t> particle)</a:t>
            </a:r>
          </a:p>
          <a:p>
            <a:pPr lvl="1"/>
            <a:r>
              <a:rPr lang="en-GB" dirty="0" smtClean="0"/>
              <a:t>candidates:</a:t>
            </a:r>
          </a:p>
          <a:p>
            <a:pPr lvl="2"/>
            <a:r>
              <a:rPr lang="en-GB" dirty="0" smtClean="0"/>
              <a:t>weak-scale </a:t>
            </a:r>
            <a:r>
              <a:rPr lang="en-GB" dirty="0" err="1" smtClean="0"/>
              <a:t>gravitino</a:t>
            </a:r>
            <a:endParaRPr lang="en-GB" dirty="0" smtClean="0"/>
          </a:p>
          <a:p>
            <a:pPr lvl="2"/>
            <a:r>
              <a:rPr lang="en-GB" dirty="0" err="1" smtClean="0"/>
              <a:t>axino</a:t>
            </a:r>
            <a:endParaRPr lang="en-GB" dirty="0" smtClean="0"/>
          </a:p>
          <a:p>
            <a:pPr lvl="2"/>
            <a:r>
              <a:rPr lang="en-GB" dirty="0" smtClean="0"/>
              <a:t>equivalent states in KK theories</a:t>
            </a:r>
          </a:p>
          <a:p>
            <a:r>
              <a:rPr lang="en-GB" dirty="0" smtClean="0"/>
              <a:t>these particles cannot be directly detected, but indirect-detection searches and colliders may see them</a:t>
            </a:r>
          </a:p>
          <a:p>
            <a:pPr lvl="1"/>
            <a:r>
              <a:rPr lang="en-GB" dirty="0" smtClean="0"/>
              <a:t>they may also have detectable astrophysical signatures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Light </a:t>
            </a:r>
            <a:r>
              <a:rPr lang="en-GB" dirty="0" err="1" smtClean="0"/>
              <a:t>Gravitinos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Expected in gauge-mediated </a:t>
            </a:r>
            <a:r>
              <a:rPr lang="en-GB" dirty="0" err="1" smtClean="0"/>
              <a:t>supersymmetry</a:t>
            </a:r>
            <a:r>
              <a:rPr lang="en-GB" dirty="0" smtClean="0"/>
              <a:t> breaking</a:t>
            </a:r>
          </a:p>
          <a:p>
            <a:pPr lvl="1"/>
            <a:r>
              <a:rPr lang="en-GB" dirty="0" smtClean="0"/>
              <a:t>in these models </a:t>
            </a:r>
            <a:r>
              <a:rPr lang="en-GB" dirty="0" err="1" smtClean="0"/>
              <a:t>gravitino</a:t>
            </a:r>
            <a:r>
              <a:rPr lang="en-GB" dirty="0" smtClean="0"/>
              <a:t> has </a:t>
            </a:r>
            <a:r>
              <a:rPr lang="en-GB" i="1" dirty="0" smtClean="0"/>
              <a:t>m</a:t>
            </a:r>
            <a:r>
              <a:rPr lang="en-GB" dirty="0" smtClean="0"/>
              <a:t> &lt; 1 </a:t>
            </a:r>
            <a:r>
              <a:rPr lang="en-GB" dirty="0" err="1" smtClean="0"/>
              <a:t>GeV</a:t>
            </a:r>
            <a:endParaRPr lang="en-GB" dirty="0" smtClean="0"/>
          </a:p>
          <a:p>
            <a:pPr lvl="2"/>
            <a:r>
              <a:rPr lang="en-GB" dirty="0" err="1" smtClean="0"/>
              <a:t>neutralinos</a:t>
            </a:r>
            <a:r>
              <a:rPr lang="en-GB" dirty="0" smtClean="0"/>
              <a:t> decay through </a:t>
            </a:r>
            <a:r>
              <a:rPr lang="el-GR" dirty="0" smtClean="0"/>
              <a:t>γ</a:t>
            </a:r>
            <a:r>
              <a:rPr lang="en-GB" dirty="0" smtClean="0"/>
              <a:t>G̃, so cannot be dark matter</a:t>
            </a:r>
          </a:p>
          <a:p>
            <a:pPr lvl="1"/>
            <a:r>
              <a:rPr lang="en-GB" dirty="0" err="1" smtClean="0"/>
              <a:t>gravitinos</a:t>
            </a:r>
            <a:r>
              <a:rPr lang="en-GB" dirty="0" smtClean="0"/>
              <a:t> themselves are possible DM candidates</a:t>
            </a:r>
          </a:p>
          <a:p>
            <a:pPr lvl="2"/>
            <a:r>
              <a:rPr lang="en-GB" dirty="0" smtClean="0"/>
              <a:t>but tend to be too light, i.e. too warm, or too abundant</a:t>
            </a:r>
          </a:p>
          <a:p>
            <a:pPr lvl="2"/>
            <a:r>
              <a:rPr lang="en-GB" dirty="0" smtClean="0"/>
              <a:t>relic density in minimal scenario is </a:t>
            </a:r>
            <a:r>
              <a:rPr lang="el-GR" dirty="0" smtClean="0"/>
              <a:t>Ω</a:t>
            </a:r>
            <a:r>
              <a:rPr lang="en-GB" baseline="-25000" dirty="0" smtClean="0"/>
              <a:t>G̃</a:t>
            </a:r>
            <a:r>
              <a:rPr lang="en-GB" dirty="0" smtClean="0"/>
              <a:t> ≈ 0.25 </a:t>
            </a:r>
            <a:r>
              <a:rPr lang="en-GB" i="1" dirty="0" err="1" smtClean="0"/>
              <a:t>m</a:t>
            </a:r>
            <a:r>
              <a:rPr lang="en-GB" baseline="-25000" dirty="0" err="1" smtClean="0"/>
              <a:t>G</a:t>
            </a:r>
            <a:r>
              <a:rPr lang="en-GB" baseline="-25000" dirty="0" smtClean="0"/>
              <a:t>̃</a:t>
            </a:r>
            <a:r>
              <a:rPr lang="en-GB" dirty="0" smtClean="0"/>
              <a:t>/(100 </a:t>
            </a:r>
            <a:r>
              <a:rPr lang="en-GB" dirty="0" err="1" smtClean="0"/>
              <a:t>eV</a:t>
            </a:r>
            <a:r>
              <a:rPr lang="en-GB" dirty="0" smtClean="0"/>
              <a:t>)</a:t>
            </a:r>
          </a:p>
          <a:p>
            <a:pPr lvl="3"/>
            <a:r>
              <a:rPr lang="en-GB" dirty="0" smtClean="0"/>
              <a:t>so require </a:t>
            </a:r>
            <a:r>
              <a:rPr lang="en-GB" i="1" dirty="0" err="1" smtClean="0"/>
              <a:t>m</a:t>
            </a:r>
            <a:r>
              <a:rPr lang="en-GB" baseline="-25000" dirty="0" err="1" smtClean="0"/>
              <a:t>G</a:t>
            </a:r>
            <a:r>
              <a:rPr lang="en-GB" baseline="-25000" dirty="0" smtClean="0"/>
              <a:t>̃</a:t>
            </a:r>
            <a:r>
              <a:rPr lang="en-GB" dirty="0" smtClean="0"/>
              <a:t> &lt; 100 </a:t>
            </a:r>
            <a:r>
              <a:rPr lang="en-GB" dirty="0" err="1" smtClean="0"/>
              <a:t>eV</a:t>
            </a:r>
            <a:r>
              <a:rPr lang="en-GB" dirty="0" smtClean="0"/>
              <a:t> for appropriate relic density</a:t>
            </a:r>
          </a:p>
          <a:p>
            <a:pPr lvl="3"/>
            <a:r>
              <a:rPr lang="en-GB" dirty="0" smtClean="0"/>
              <a:t>but require </a:t>
            </a:r>
            <a:r>
              <a:rPr lang="en-GB" i="1" dirty="0" err="1" smtClean="0"/>
              <a:t>m</a:t>
            </a:r>
            <a:r>
              <a:rPr lang="en-GB" baseline="-25000" dirty="0" err="1" smtClean="0"/>
              <a:t>G</a:t>
            </a:r>
            <a:r>
              <a:rPr lang="en-GB" baseline="-25000" dirty="0" smtClean="0"/>
              <a:t>̃</a:t>
            </a:r>
            <a:r>
              <a:rPr lang="en-GB" dirty="0" smtClean="0"/>
              <a:t> &gt; 2 </a:t>
            </a:r>
            <a:r>
              <a:rPr lang="en-GB" dirty="0" err="1" smtClean="0"/>
              <a:t>keV</a:t>
            </a:r>
            <a:r>
              <a:rPr lang="en-GB" dirty="0" smtClean="0"/>
              <a:t> for appropriate large-scale structure</a:t>
            </a:r>
          </a:p>
          <a:p>
            <a:pPr lvl="1"/>
            <a:r>
              <a:rPr lang="en-GB" dirty="0" smtClean="0"/>
              <a:t>models which avoid these problems look contrived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Sterile Neutrinos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0"/>
            <a:ext cx="3857625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3090" y="5517232"/>
            <a:ext cx="57150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5240" cy="4873752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Seesaw mechanism for generating </a:t>
            </a:r>
            <a:br>
              <a:rPr lang="en-GB" sz="2000" dirty="0" smtClean="0"/>
            </a:br>
            <a:r>
              <a:rPr lang="en-GB" sz="2000" dirty="0" smtClean="0"/>
              <a:t>small </a:t>
            </a:r>
            <a:r>
              <a:rPr lang="el-GR" sz="2000" dirty="0" smtClean="0"/>
              <a:t>ν</a:t>
            </a:r>
            <a:r>
              <a:rPr lang="en-GB" sz="2000" baseline="-25000" dirty="0" smtClean="0"/>
              <a:t>L</a:t>
            </a:r>
            <a:r>
              <a:rPr lang="en-GB" sz="2000" dirty="0" smtClean="0"/>
              <a:t> masses implies existence of </a:t>
            </a:r>
            <a:br>
              <a:rPr lang="en-GB" sz="2000" dirty="0" smtClean="0"/>
            </a:br>
            <a:r>
              <a:rPr lang="en-GB" sz="2000" dirty="0" smtClean="0"/>
              <a:t>massive right-handed sterile states</a:t>
            </a:r>
          </a:p>
          <a:p>
            <a:pPr lvl="1"/>
            <a:r>
              <a:rPr lang="en-GB" sz="2000" dirty="0" smtClean="0"/>
              <a:t>usually assumed that </a:t>
            </a:r>
            <a:r>
              <a:rPr lang="en-GB" sz="2000" i="1" dirty="0" smtClean="0"/>
              <a:t>M</a:t>
            </a:r>
            <a:r>
              <a:rPr lang="en-GB" sz="2000" baseline="-25000" dirty="0" smtClean="0"/>
              <a:t>R</a:t>
            </a:r>
            <a:r>
              <a:rPr lang="en-GB" sz="2000" dirty="0" smtClean="0"/>
              <a:t> ≈ </a:t>
            </a:r>
            <a:r>
              <a:rPr lang="en-GB" sz="2000" i="1" dirty="0" smtClean="0"/>
              <a:t>M</a:t>
            </a:r>
            <a:r>
              <a:rPr lang="en-GB" sz="2000" baseline="-25000" dirty="0" smtClean="0"/>
              <a:t>GUT</a:t>
            </a:r>
            <a:r>
              <a:rPr lang="en-GB" sz="2000" dirty="0" smtClean="0"/>
              <a:t>, in which case sterile neutrinos are not viable dark matter candidates</a:t>
            </a:r>
          </a:p>
          <a:p>
            <a:pPr lvl="1"/>
            <a:r>
              <a:rPr lang="en-GB" sz="2000" dirty="0" smtClean="0"/>
              <a:t>but smaller Yukawa couplings can combine with smaller </a:t>
            </a:r>
            <a:r>
              <a:rPr lang="en-GB" sz="2000" i="1" dirty="0" smtClean="0"/>
              <a:t>M</a:t>
            </a:r>
            <a:r>
              <a:rPr lang="en-GB" sz="2000" baseline="-25000" dirty="0" smtClean="0"/>
              <a:t>R</a:t>
            </a:r>
            <a:r>
              <a:rPr lang="en-GB" sz="2000" dirty="0" smtClean="0"/>
              <a:t> to produce observed </a:t>
            </a:r>
            <a:r>
              <a:rPr lang="el-GR" sz="2000" dirty="0" smtClean="0"/>
              <a:t>ν</a:t>
            </a:r>
            <a:r>
              <a:rPr lang="en-GB" sz="2000" baseline="-25000" dirty="0" smtClean="0"/>
              <a:t>L</a:t>
            </a:r>
            <a:r>
              <a:rPr lang="en-GB" sz="2000" dirty="0" smtClean="0"/>
              <a:t> properties together with sterile neutrino at </a:t>
            </a:r>
            <a:r>
              <a:rPr lang="en-GB" sz="2000" dirty="0" err="1" smtClean="0"/>
              <a:t>keV</a:t>
            </a:r>
            <a:r>
              <a:rPr lang="en-GB" sz="2000" dirty="0" smtClean="0"/>
              <a:t> mass scale—viable dark matter candidate</a:t>
            </a:r>
          </a:p>
          <a:p>
            <a:pPr lvl="2"/>
            <a:r>
              <a:rPr lang="en-GB" dirty="0" smtClean="0"/>
              <a:t>such a sterile neutrino could also explain observed high velocities of pulsars (asymmetry in supernova explosion generating “kick”)</a:t>
            </a:r>
          </a:p>
          <a:p>
            <a:pPr lvl="2"/>
            <a:r>
              <a:rPr lang="en-GB" dirty="0" smtClean="0"/>
              <a:t>these neutrinos are not entirely stable: </a:t>
            </a:r>
            <a:r>
              <a:rPr lang="el-GR" i="1" dirty="0" smtClean="0"/>
              <a:t>τ</a:t>
            </a:r>
            <a:r>
              <a:rPr lang="en-GB" i="1" dirty="0" smtClean="0"/>
              <a:t> </a:t>
            </a:r>
            <a:r>
              <a:rPr lang="en-GB" dirty="0" smtClean="0"/>
              <a:t>&gt;&gt; 1/</a:t>
            </a:r>
            <a:r>
              <a:rPr lang="en-GB" i="1" dirty="0" smtClean="0"/>
              <a:t>H</a:t>
            </a:r>
            <a:r>
              <a:rPr lang="en-GB" baseline="-25000" dirty="0" smtClean="0"/>
              <a:t>0</a:t>
            </a:r>
            <a:r>
              <a:rPr lang="en-GB" dirty="0" smtClean="0"/>
              <a:t>, but they do decay and can generate X-rays via loop diagrams—therefore potentially detectable by, e.g., </a:t>
            </a:r>
            <a:r>
              <a:rPr lang="en-GB" i="1" dirty="0" smtClean="0"/>
              <a:t>Chandra</a:t>
            </a: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1886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 err="1" smtClean="0">
                <a:solidFill>
                  <a:schemeClr val="tx2"/>
                </a:solidFill>
              </a:rPr>
              <a:t>Kusenko</a:t>
            </a:r>
            <a:r>
              <a:rPr lang="en-GB" dirty="0" smtClean="0">
                <a:solidFill>
                  <a:schemeClr val="tx2"/>
                </a:solidFill>
              </a:rPr>
              <a:t>, DM10</a:t>
            </a:r>
            <a:endParaRPr lang="en-GB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Sterile Neutrinos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31224" cy="4873752"/>
          </a:xfrm>
        </p:spPr>
        <p:txBody>
          <a:bodyPr/>
          <a:lstStyle/>
          <a:p>
            <a:r>
              <a:rPr lang="en-GB" dirty="0" smtClean="0"/>
              <a:t>Production mechanisms</a:t>
            </a:r>
          </a:p>
          <a:p>
            <a:pPr lvl="1"/>
            <a:r>
              <a:rPr lang="en-GB" dirty="0" smtClean="0"/>
              <a:t>oscillation at </a:t>
            </a:r>
            <a:r>
              <a:rPr lang="en-GB" i="1" dirty="0" smtClean="0"/>
              <a:t>T</a:t>
            </a:r>
            <a:r>
              <a:rPr lang="en-GB" dirty="0" smtClean="0"/>
              <a:t> ≈ 100 </a:t>
            </a:r>
            <a:r>
              <a:rPr lang="en-GB" dirty="0" err="1" smtClean="0"/>
              <a:t>MeV</a:t>
            </a:r>
            <a:endParaRPr lang="en-GB" dirty="0" smtClean="0"/>
          </a:p>
          <a:p>
            <a:pPr lvl="2"/>
            <a:r>
              <a:rPr lang="el-GR" dirty="0" smtClean="0"/>
              <a:t>Ω</a:t>
            </a:r>
            <a:r>
              <a:rPr lang="el-GR" baseline="-25000" dirty="0" smtClean="0"/>
              <a:t>ν</a:t>
            </a:r>
            <a:r>
              <a:rPr lang="en-GB" dirty="0" smtClean="0"/>
              <a:t> </a:t>
            </a:r>
            <a:r>
              <a:rPr lang="en-GB" dirty="0" smtClean="0">
                <a:latin typeface="Cambria Math"/>
                <a:ea typeface="Cambria Math"/>
              </a:rPr>
              <a:t>∝</a:t>
            </a:r>
            <a:r>
              <a:rPr lang="en-GB" dirty="0" smtClean="0"/>
              <a:t> sin</a:t>
            </a:r>
            <a:r>
              <a:rPr lang="en-GB" baseline="30000" dirty="0" smtClean="0"/>
              <a:t>2</a:t>
            </a:r>
            <a:r>
              <a:rPr lang="en-GB" dirty="0" smtClean="0"/>
              <a:t> 2</a:t>
            </a:r>
            <a:r>
              <a:rPr lang="el-GR" i="1" dirty="0" smtClean="0"/>
              <a:t>θ</a:t>
            </a:r>
            <a:r>
              <a:rPr lang="en-GB" i="1" dirty="0" smtClean="0"/>
              <a:t> m</a:t>
            </a:r>
            <a:r>
              <a:rPr lang="en-GB" baseline="30000" dirty="0" smtClean="0"/>
              <a:t>1.8</a:t>
            </a:r>
            <a:r>
              <a:rPr lang="en-GB" dirty="0" smtClean="0"/>
              <a:t> from numerical studies</a:t>
            </a:r>
          </a:p>
          <a:p>
            <a:pPr lvl="2"/>
            <a:r>
              <a:rPr lang="en-GB" dirty="0" smtClean="0"/>
              <a:t>always present: requires small mass and very small mixing angle</a:t>
            </a:r>
          </a:p>
          <a:p>
            <a:pPr lvl="3"/>
            <a:r>
              <a:rPr lang="en-GB" dirty="0" smtClean="0"/>
              <a:t>not theoretically motivated: some fine tuning therefore required</a:t>
            </a:r>
          </a:p>
          <a:p>
            <a:pPr lvl="1"/>
            <a:r>
              <a:rPr lang="en-GB" dirty="0" smtClean="0"/>
              <a:t>resonant neutrino oscillations</a:t>
            </a:r>
          </a:p>
          <a:p>
            <a:pPr lvl="2"/>
            <a:r>
              <a:rPr lang="en-GB" dirty="0" smtClean="0"/>
              <a:t>if universe has significant lepton number asymmetry, L &gt; 0  </a:t>
            </a:r>
          </a:p>
          <a:p>
            <a:pPr lvl="1"/>
            <a:r>
              <a:rPr lang="en-GB" dirty="0" smtClean="0"/>
              <a:t>decays of heavy particles</a:t>
            </a:r>
          </a:p>
          <a:p>
            <a:pPr lvl="2"/>
            <a:r>
              <a:rPr lang="en-GB" dirty="0" smtClean="0"/>
              <a:t>e.g. singlet Higgs driving sterile neutrino mass term</a:t>
            </a:r>
          </a:p>
          <a:p>
            <a:r>
              <a:rPr lang="en-GB" dirty="0" smtClean="0"/>
              <a:t>Observational constraints</a:t>
            </a:r>
          </a:p>
          <a:p>
            <a:pPr lvl="1"/>
            <a:r>
              <a:rPr lang="en-GB" dirty="0" smtClean="0"/>
              <a:t>X-ray background</a:t>
            </a:r>
          </a:p>
          <a:p>
            <a:pPr lvl="1"/>
            <a:r>
              <a:rPr lang="en-GB" dirty="0" smtClean="0"/>
              <a:t>presence of small-scale structure</a:t>
            </a:r>
          </a:p>
          <a:p>
            <a:pPr lvl="2"/>
            <a:r>
              <a:rPr lang="en-GB" dirty="0" smtClean="0"/>
              <a:t>sterile neutrinos are “warm dark matter” with </a:t>
            </a:r>
            <a:r>
              <a:rPr lang="en-GB" dirty="0" err="1" smtClean="0"/>
              <a:t>Mpc</a:t>
            </a:r>
            <a:r>
              <a:rPr lang="en-GB" dirty="0" smtClean="0"/>
              <a:t> free-streaming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Axions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19256" cy="487375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Introduced to solve the “strong CP problem”</a:t>
            </a:r>
          </a:p>
          <a:p>
            <a:pPr lvl="1"/>
            <a:r>
              <a:rPr lang="en-GB" dirty="0" smtClean="0"/>
              <a:t>SM </a:t>
            </a:r>
            <a:r>
              <a:rPr lang="en-GB" dirty="0" err="1" smtClean="0"/>
              <a:t>Lagrangian</a:t>
            </a:r>
            <a:r>
              <a:rPr lang="en-GB" dirty="0" smtClean="0"/>
              <a:t> includes CP-violating term which should contribute to, e.g., neutron electric dipole moment</a:t>
            </a:r>
          </a:p>
          <a:p>
            <a:pPr lvl="2"/>
            <a:r>
              <a:rPr lang="en-GB" dirty="0" smtClean="0"/>
              <a:t>neutron doesn’t appear to </a:t>
            </a:r>
            <a:r>
              <a:rPr lang="en-GB" i="1" dirty="0" smtClean="0"/>
              <a:t>have</a:t>
            </a:r>
            <a:r>
              <a:rPr lang="en-GB" dirty="0" smtClean="0"/>
              <a:t> an EDM (&lt;3×10</a:t>
            </a:r>
            <a:r>
              <a:rPr lang="en-GB" baseline="30000" dirty="0" smtClean="0"/>
              <a:t>−26</a:t>
            </a:r>
            <a:r>
              <a:rPr lang="en-GB" dirty="0" smtClean="0"/>
              <a:t> e cm, cf. naïve expectation of 10</a:t>
            </a:r>
            <a:r>
              <a:rPr lang="en-GB" baseline="30000" dirty="0" smtClean="0"/>
              <a:t>−16</a:t>
            </a:r>
            <a:r>
              <a:rPr lang="en-GB" dirty="0" smtClean="0"/>
              <a:t>) so this term is strongly suppressed</a:t>
            </a:r>
          </a:p>
          <a:p>
            <a:pPr lvl="1"/>
            <a:r>
              <a:rPr lang="en-GB" dirty="0" smtClean="0"/>
              <a:t>introduce new </a:t>
            </a:r>
            <a:r>
              <a:rPr lang="en-GB" dirty="0" err="1" smtClean="0"/>
              <a:t>pseudoscalar</a:t>
            </a:r>
            <a:r>
              <a:rPr lang="en-GB" dirty="0" smtClean="0"/>
              <a:t> field to kill this term (</a:t>
            </a:r>
            <a:r>
              <a:rPr lang="en-GB" dirty="0" err="1" smtClean="0"/>
              <a:t>Peccei</a:t>
            </a:r>
            <a:r>
              <a:rPr lang="en-GB" dirty="0" smtClean="0"/>
              <a:t>-Quinn mechanism)</a:t>
            </a:r>
          </a:p>
          <a:p>
            <a:pPr lvl="2"/>
            <a:r>
              <a:rPr lang="en-GB" dirty="0" smtClean="0"/>
              <a:t>result is an associated </a:t>
            </a:r>
            <a:r>
              <a:rPr lang="en-GB" dirty="0" err="1" smtClean="0"/>
              <a:t>pseudoscalar</a:t>
            </a:r>
            <a:r>
              <a:rPr lang="en-GB" dirty="0" smtClean="0"/>
              <a:t> boson, the </a:t>
            </a:r>
            <a:r>
              <a:rPr lang="en-GB" dirty="0" err="1" smtClean="0"/>
              <a:t>axion</a:t>
            </a:r>
            <a:endParaRPr lang="en-GB" dirty="0" smtClean="0"/>
          </a:p>
          <a:p>
            <a:r>
              <a:rPr lang="en-GB" dirty="0" err="1" smtClean="0"/>
              <a:t>Axions</a:t>
            </a:r>
            <a:r>
              <a:rPr lang="en-GB" dirty="0" smtClean="0"/>
              <a:t> are extremely light (&lt;10 </a:t>
            </a:r>
            <a:r>
              <a:rPr lang="en-GB" b="1" dirty="0" err="1" smtClean="0"/>
              <a:t>m</a:t>
            </a:r>
            <a:r>
              <a:rPr lang="en-GB" dirty="0" err="1" smtClean="0"/>
              <a:t>eV</a:t>
            </a:r>
            <a:r>
              <a:rPr lang="en-GB" dirty="0" smtClean="0"/>
              <a:t>), but are cold dark matter</a:t>
            </a:r>
          </a:p>
          <a:p>
            <a:pPr lvl="1"/>
            <a:r>
              <a:rPr lang="en-GB" dirty="0" smtClean="0"/>
              <a:t>not produced thermally, but via phase transition in very early universe</a:t>
            </a:r>
          </a:p>
          <a:p>
            <a:pPr lvl="2"/>
            <a:r>
              <a:rPr lang="en-GB" dirty="0" smtClean="0"/>
              <a:t>if this occurs before inflation, visible universe is all in single domain</a:t>
            </a:r>
          </a:p>
          <a:p>
            <a:pPr lvl="2"/>
            <a:r>
              <a:rPr lang="en-GB" dirty="0" smtClean="0"/>
              <a:t>if after inflation, there are many domains, and topological defects such as </a:t>
            </a:r>
            <a:r>
              <a:rPr lang="en-GB" dirty="0" err="1" smtClean="0"/>
              <a:t>axion</a:t>
            </a:r>
            <a:r>
              <a:rPr lang="en-GB" dirty="0" smtClean="0"/>
              <a:t> domain walls and </a:t>
            </a:r>
            <a:r>
              <a:rPr lang="en-GB" dirty="0" err="1" smtClean="0"/>
              <a:t>axionic</a:t>
            </a:r>
            <a:r>
              <a:rPr lang="en-GB" dirty="0" smtClean="0"/>
              <a:t> strings may occur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Axions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59832" y="1600200"/>
            <a:ext cx="4864968" cy="4873752"/>
          </a:xfrm>
        </p:spPr>
        <p:txBody>
          <a:bodyPr/>
          <a:lstStyle/>
          <a:p>
            <a:r>
              <a:rPr lang="en-GB" dirty="0" err="1" smtClean="0"/>
              <a:t>Axion</a:t>
            </a:r>
            <a:r>
              <a:rPr lang="en-GB" dirty="0" smtClean="0"/>
              <a:t> mass is </a:t>
            </a:r>
            <a:r>
              <a:rPr lang="en-GB" i="1" dirty="0" smtClean="0"/>
              <a:t>m</a:t>
            </a:r>
            <a:r>
              <a:rPr lang="en-GB" i="1" baseline="-25000" dirty="0" smtClean="0"/>
              <a:t>a</a:t>
            </a:r>
            <a:r>
              <a:rPr lang="en-GB" i="1" dirty="0" smtClean="0"/>
              <a:t> </a:t>
            </a:r>
            <a:r>
              <a:rPr lang="en-GB" dirty="0" smtClean="0"/>
              <a:t>≈ 6 </a:t>
            </a:r>
            <a:r>
              <a:rPr lang="el-GR" dirty="0" smtClean="0"/>
              <a:t>μ</a:t>
            </a:r>
            <a:r>
              <a:rPr lang="en-GB" dirty="0" err="1" smtClean="0"/>
              <a:t>eV</a:t>
            </a:r>
            <a:r>
              <a:rPr lang="en-GB" dirty="0" smtClean="0"/>
              <a:t> × </a:t>
            </a:r>
            <a:r>
              <a:rPr lang="en-GB" i="1" dirty="0" err="1" smtClean="0"/>
              <a:t>f</a:t>
            </a:r>
            <a:r>
              <a:rPr lang="en-GB" i="1" baseline="-25000" dirty="0" err="1" smtClean="0"/>
              <a:t>a</a:t>
            </a:r>
            <a:r>
              <a:rPr lang="en-GB" dirty="0" smtClean="0"/>
              <a:t>/(10</a:t>
            </a:r>
            <a:r>
              <a:rPr lang="en-GB" baseline="30000" dirty="0" smtClean="0"/>
              <a:t>12</a:t>
            </a:r>
            <a:r>
              <a:rPr lang="en-GB" dirty="0" smtClean="0"/>
              <a:t> </a:t>
            </a:r>
            <a:r>
              <a:rPr lang="en-GB" dirty="0" err="1" smtClean="0"/>
              <a:t>GeV</a:t>
            </a:r>
            <a:r>
              <a:rPr lang="en-GB" dirty="0" smtClean="0"/>
              <a:t>) where </a:t>
            </a:r>
            <a:r>
              <a:rPr lang="en-GB" i="1" dirty="0" err="1" smtClean="0"/>
              <a:t>f</a:t>
            </a:r>
            <a:r>
              <a:rPr lang="en-GB" i="1" baseline="-25000" dirty="0" err="1" smtClean="0"/>
              <a:t>a</a:t>
            </a:r>
            <a:r>
              <a:rPr lang="en-GB" dirty="0" smtClean="0"/>
              <a:t> is the unknown mass scale of the PQ mechanism</a:t>
            </a:r>
          </a:p>
          <a:p>
            <a:r>
              <a:rPr lang="en-GB" dirty="0" smtClean="0"/>
              <a:t>Calculated relic density is </a:t>
            </a:r>
            <a:r>
              <a:rPr lang="el-GR" dirty="0" smtClean="0"/>
              <a:t>Ω</a:t>
            </a:r>
            <a:r>
              <a:rPr lang="en-GB" i="1" baseline="-25000" dirty="0" smtClean="0"/>
              <a:t>a</a:t>
            </a:r>
            <a:r>
              <a:rPr lang="en-GB" baseline="-25000" dirty="0" smtClean="0"/>
              <a:t> </a:t>
            </a:r>
            <a:r>
              <a:rPr lang="en-GB" dirty="0" smtClean="0"/>
              <a:t>≈ 0.4 </a:t>
            </a:r>
            <a:r>
              <a:rPr lang="el-GR" i="1" dirty="0" smtClean="0"/>
              <a:t>θ</a:t>
            </a:r>
            <a:r>
              <a:rPr lang="en-GB" baseline="30000" dirty="0" smtClean="0"/>
              <a:t>2</a:t>
            </a:r>
            <a:r>
              <a:rPr lang="en-GB" dirty="0" smtClean="0"/>
              <a:t> (</a:t>
            </a:r>
            <a:r>
              <a:rPr lang="en-GB" i="1" dirty="0" err="1" smtClean="0"/>
              <a:t>f</a:t>
            </a:r>
            <a:r>
              <a:rPr lang="en-GB" i="1" baseline="-25000" dirty="0" err="1" smtClean="0"/>
              <a:t>a</a:t>
            </a:r>
            <a:r>
              <a:rPr lang="en-GB" dirty="0" smtClean="0"/>
              <a:t>/10</a:t>
            </a:r>
            <a:r>
              <a:rPr lang="en-GB" baseline="30000" dirty="0" smtClean="0"/>
              <a:t>12</a:t>
            </a:r>
            <a:r>
              <a:rPr lang="en-GB" dirty="0" smtClean="0"/>
              <a:t> </a:t>
            </a:r>
            <a:r>
              <a:rPr lang="en-GB" dirty="0" err="1" smtClean="0"/>
              <a:t>GeV</a:t>
            </a:r>
            <a:r>
              <a:rPr lang="en-GB" dirty="0" smtClean="0"/>
              <a:t>)</a:t>
            </a:r>
            <a:r>
              <a:rPr lang="en-GB" baseline="30000" dirty="0" smtClean="0"/>
              <a:t>1.18</a:t>
            </a:r>
            <a:r>
              <a:rPr lang="en-GB" dirty="0" smtClean="0"/>
              <a:t> where </a:t>
            </a:r>
            <a:r>
              <a:rPr lang="el-GR" i="1" dirty="0" smtClean="0"/>
              <a:t>θ</a:t>
            </a:r>
            <a:r>
              <a:rPr lang="en-GB" dirty="0" smtClean="0"/>
              <a:t> is initial vacuum misalignment</a:t>
            </a:r>
          </a:p>
          <a:p>
            <a:pPr lvl="1"/>
            <a:r>
              <a:rPr lang="en-GB" dirty="0" smtClean="0"/>
              <a:t>so need </a:t>
            </a:r>
            <a:r>
              <a:rPr lang="en-GB" i="1" dirty="0" err="1" smtClean="0"/>
              <a:t>f</a:t>
            </a:r>
            <a:r>
              <a:rPr lang="en-GB" i="1" baseline="-25000" dirty="0" err="1" smtClean="0"/>
              <a:t>a</a:t>
            </a:r>
            <a:r>
              <a:rPr lang="en-GB" i="1" dirty="0" smtClean="0"/>
              <a:t> </a:t>
            </a:r>
            <a:r>
              <a:rPr lang="en-GB" dirty="0" smtClean="0"/>
              <a:t>&lt; 10</a:t>
            </a:r>
            <a:r>
              <a:rPr lang="en-GB" baseline="30000" dirty="0" smtClean="0"/>
              <a:t>12</a:t>
            </a:r>
            <a:r>
              <a:rPr lang="en-GB" dirty="0" smtClean="0"/>
              <a:t> </a:t>
            </a:r>
            <a:r>
              <a:rPr lang="en-GB" dirty="0" err="1" smtClean="0"/>
              <a:t>GeV</a:t>
            </a:r>
            <a:r>
              <a:rPr lang="en-GB" dirty="0" smtClean="0"/>
              <a:t> to avoid </a:t>
            </a:r>
            <a:r>
              <a:rPr lang="en-GB" dirty="0" err="1" smtClean="0"/>
              <a:t>overclosing</a:t>
            </a:r>
            <a:r>
              <a:rPr lang="en-GB" dirty="0" smtClean="0"/>
              <a:t> universe</a:t>
            </a:r>
          </a:p>
          <a:p>
            <a:pPr lvl="1"/>
            <a:r>
              <a:rPr lang="en-GB" dirty="0" smtClean="0"/>
              <a:t>astrophysical constraints require </a:t>
            </a:r>
            <a:br>
              <a:rPr lang="en-GB" dirty="0" smtClean="0"/>
            </a:br>
            <a:r>
              <a:rPr lang="en-GB" i="1" dirty="0" err="1" smtClean="0"/>
              <a:t>f</a:t>
            </a:r>
            <a:r>
              <a:rPr lang="en-GB" i="1" baseline="-25000" dirty="0" err="1" smtClean="0"/>
              <a:t>a</a:t>
            </a:r>
            <a:r>
              <a:rPr lang="en-GB" i="1" dirty="0" smtClean="0"/>
              <a:t> </a:t>
            </a:r>
            <a:r>
              <a:rPr lang="en-GB" dirty="0" smtClean="0"/>
              <a:t>&gt; 10</a:t>
            </a:r>
            <a:r>
              <a:rPr lang="en-GB" baseline="30000" dirty="0" smtClean="0"/>
              <a:t>9</a:t>
            </a:r>
            <a:r>
              <a:rPr lang="en-GB" dirty="0" smtClean="0"/>
              <a:t> </a:t>
            </a:r>
            <a:r>
              <a:rPr lang="en-GB" dirty="0" err="1" smtClean="0"/>
              <a:t>GeV</a:t>
            </a:r>
            <a:r>
              <a:rPr lang="en-GB" dirty="0" smtClean="0"/>
              <a:t> </a:t>
            </a:r>
          </a:p>
          <a:p>
            <a:pPr lvl="1"/>
            <a:r>
              <a:rPr lang="en-GB" dirty="0" smtClean="0"/>
              <a:t>therefore 6 </a:t>
            </a:r>
            <a:r>
              <a:rPr lang="el-GR" dirty="0" smtClean="0"/>
              <a:t>μ</a:t>
            </a:r>
            <a:r>
              <a:rPr lang="en-GB" dirty="0" err="1" smtClean="0"/>
              <a:t>eV</a:t>
            </a:r>
            <a:r>
              <a:rPr lang="en-GB" dirty="0" smtClean="0"/>
              <a:t> &lt; </a:t>
            </a:r>
            <a:r>
              <a:rPr lang="en-GB" i="1" dirty="0" smtClean="0"/>
              <a:t>m</a:t>
            </a:r>
            <a:r>
              <a:rPr lang="en-GB" i="1" baseline="-25000" dirty="0" smtClean="0"/>
              <a:t>a</a:t>
            </a:r>
            <a:r>
              <a:rPr lang="en-GB" i="1" dirty="0" smtClean="0"/>
              <a:t> </a:t>
            </a:r>
            <a:r>
              <a:rPr lang="en-GB" dirty="0" smtClean="0"/>
              <a:t>&lt; 6 </a:t>
            </a:r>
            <a:r>
              <a:rPr lang="en-GB" dirty="0" err="1" smtClean="0"/>
              <a:t>meV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2590800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1560" y="630932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2"/>
                </a:solidFill>
              </a:rPr>
              <a:t>Georg </a:t>
            </a:r>
            <a:r>
              <a:rPr lang="en-GB" sz="1400" dirty="0" err="1" smtClean="0">
                <a:solidFill>
                  <a:schemeClr val="tx2"/>
                </a:solidFill>
              </a:rPr>
              <a:t>Raffelt</a:t>
            </a:r>
            <a:r>
              <a:rPr lang="en-GB" sz="1400" dirty="0" smtClean="0">
                <a:solidFill>
                  <a:schemeClr val="tx2"/>
                </a:solidFill>
              </a:rPr>
              <a:t>, hep-ph/0611350v1</a:t>
            </a:r>
            <a:endParaRPr lang="en-GB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Dark Matter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Astrophysical Evidence</a:t>
            </a:r>
          </a:p>
          <a:p>
            <a:r>
              <a:rPr lang="en-GB" dirty="0" smtClean="0"/>
              <a:t>Candidates</a:t>
            </a:r>
          </a:p>
          <a:p>
            <a:r>
              <a:rPr lang="en-GB" u="sng" dirty="0" smtClean="0"/>
              <a:t>Detection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620688"/>
            <a:ext cx="447675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Detection of Dark Matter Candidates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31224" cy="4873752"/>
          </a:xfrm>
        </p:spPr>
        <p:txBody>
          <a:bodyPr/>
          <a:lstStyle/>
          <a:p>
            <a:r>
              <a:rPr lang="en-GB" dirty="0" smtClean="0"/>
              <a:t>Direct detection</a:t>
            </a:r>
          </a:p>
          <a:p>
            <a:pPr lvl="1"/>
            <a:r>
              <a:rPr lang="en-GB" dirty="0" smtClean="0"/>
              <a:t>dark matter particle interacts in your detector and you observe it</a:t>
            </a:r>
          </a:p>
          <a:p>
            <a:r>
              <a:rPr lang="en-GB" dirty="0" smtClean="0"/>
              <a:t>Indirect detection</a:t>
            </a:r>
          </a:p>
          <a:p>
            <a:pPr lvl="1"/>
            <a:r>
              <a:rPr lang="en-GB" dirty="0" smtClean="0"/>
              <a:t>you detect its decay/annihilation products or other associated phenomena</a:t>
            </a:r>
          </a:p>
          <a:p>
            <a:r>
              <a:rPr lang="en-GB" dirty="0" smtClean="0"/>
              <a:t>Collider phenomenology</a:t>
            </a:r>
          </a:p>
          <a:p>
            <a:pPr lvl="1"/>
            <a:r>
              <a:rPr lang="en-GB" dirty="0" smtClean="0"/>
              <a:t>it can be produced at, say, LHC and has a detectable signature</a:t>
            </a:r>
          </a:p>
          <a:p>
            <a:r>
              <a:rPr lang="en-GB" dirty="0" smtClean="0"/>
              <a:t>Cosmology</a:t>
            </a:r>
          </a:p>
          <a:p>
            <a:pPr lvl="1"/>
            <a:r>
              <a:rPr lang="en-GB" dirty="0" smtClean="0"/>
              <a:t>it has a noticeable and characteristic impact on BBN or CMB</a:t>
            </a:r>
          </a:p>
          <a:p>
            <a:r>
              <a:rPr lang="en-GB" dirty="0" smtClean="0"/>
              <a:t>Focus here on best studied candidates—WIMPs and </a:t>
            </a:r>
            <a:r>
              <a:rPr lang="en-GB" dirty="0" err="1" smtClean="0"/>
              <a:t>axions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53" name="Picture 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365104"/>
            <a:ext cx="1400745" cy="115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Direct Detection of WIMPS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29</a:t>
            </a:fld>
            <a:endParaRPr lang="en-GB"/>
          </a:p>
        </p:txBody>
      </p:sp>
      <p:grpSp>
        <p:nvGrpSpPr>
          <p:cNvPr id="53" name="Group 52"/>
          <p:cNvGrpSpPr/>
          <p:nvPr/>
        </p:nvGrpSpPr>
        <p:grpSpPr>
          <a:xfrm>
            <a:off x="2267744" y="1556792"/>
            <a:ext cx="4320000" cy="3744000"/>
            <a:chOff x="2195736" y="1916832"/>
            <a:chExt cx="4320000" cy="3744000"/>
          </a:xfrm>
        </p:grpSpPr>
        <p:pic>
          <p:nvPicPr>
            <p:cNvPr id="47146" name="Picture 42"/>
            <p:cNvPicPr>
              <a:picLocks noChangeAspect="1" noChangeArrowheads="1"/>
            </p:cNvPicPr>
            <p:nvPr/>
          </p:nvPicPr>
          <p:blipFill>
            <a:blip r:embed="rId3" cstate="print"/>
            <a:srcRect l="22700" t="15000" r="19550" b="9401"/>
            <a:stretch>
              <a:fillRect/>
            </a:stretch>
          </p:blipFill>
          <p:spPr bwMode="auto">
            <a:xfrm>
              <a:off x="5076056" y="2348880"/>
              <a:ext cx="1173464" cy="1152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Isosceles Triangle 44"/>
            <p:cNvSpPr/>
            <p:nvPr/>
          </p:nvSpPr>
          <p:spPr>
            <a:xfrm>
              <a:off x="2195736" y="1916832"/>
              <a:ext cx="4320000" cy="3744000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7106" name="Group 2"/>
            <p:cNvGrpSpPr>
              <a:grpSpLocks noChangeAspect="1"/>
            </p:cNvGrpSpPr>
            <p:nvPr/>
          </p:nvGrpSpPr>
          <p:grpSpPr bwMode="auto">
            <a:xfrm>
              <a:off x="3563888" y="3501008"/>
              <a:ext cx="1703705" cy="1492250"/>
              <a:chOff x="1602" y="1572"/>
              <a:chExt cx="6708" cy="5875"/>
            </a:xfrm>
          </p:grpSpPr>
          <p:sp>
            <p:nvSpPr>
              <p:cNvPr id="47107" name="Oval 3"/>
              <p:cNvSpPr>
                <a:spLocks noChangeArrowheads="1"/>
              </p:cNvSpPr>
              <p:nvPr/>
            </p:nvSpPr>
            <p:spPr bwMode="auto">
              <a:xfrm>
                <a:off x="1602" y="1572"/>
                <a:ext cx="1134" cy="1134"/>
              </a:xfrm>
              <a:prstGeom prst="ellipse">
                <a:avLst/>
              </a:prstGeom>
              <a:gradFill rotWithShape="0">
                <a:gsLst>
                  <a:gs pos="0">
                    <a:srgbClr val="4F81BD"/>
                  </a:gs>
                  <a:gs pos="100000">
                    <a:srgbClr val="4F81BD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47108" name="Group 4"/>
              <p:cNvGrpSpPr>
                <a:grpSpLocks/>
              </p:cNvGrpSpPr>
              <p:nvPr/>
            </p:nvGrpSpPr>
            <p:grpSpPr bwMode="auto">
              <a:xfrm>
                <a:off x="4245" y="3830"/>
                <a:ext cx="1537" cy="1531"/>
                <a:chOff x="4245" y="3830"/>
                <a:chExt cx="1537" cy="1531"/>
              </a:xfrm>
            </p:grpSpPr>
            <p:sp>
              <p:nvSpPr>
                <p:cNvPr id="47109" name="Oval 5"/>
                <p:cNvSpPr>
                  <a:spLocks noChangeArrowheads="1"/>
                </p:cNvSpPr>
                <p:nvPr/>
              </p:nvSpPr>
              <p:spPr bwMode="auto">
                <a:xfrm>
                  <a:off x="4580" y="3830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0" name="Oval 6"/>
                <p:cNvSpPr>
                  <a:spLocks noChangeArrowheads="1"/>
                </p:cNvSpPr>
                <p:nvPr/>
              </p:nvSpPr>
              <p:spPr bwMode="auto">
                <a:xfrm>
                  <a:off x="4313" y="4101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1" name="Oval 7"/>
                <p:cNvSpPr>
                  <a:spLocks noChangeArrowheads="1"/>
                </p:cNvSpPr>
                <p:nvPr/>
              </p:nvSpPr>
              <p:spPr bwMode="auto">
                <a:xfrm>
                  <a:off x="4431" y="4310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2" name="Oval 8"/>
                <p:cNvSpPr>
                  <a:spLocks noChangeArrowheads="1"/>
                </p:cNvSpPr>
                <p:nvPr/>
              </p:nvSpPr>
              <p:spPr bwMode="auto">
                <a:xfrm>
                  <a:off x="4735" y="405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3" name="Oval 9"/>
                <p:cNvSpPr>
                  <a:spLocks noChangeArrowheads="1"/>
                </p:cNvSpPr>
                <p:nvPr/>
              </p:nvSpPr>
              <p:spPr bwMode="auto">
                <a:xfrm>
                  <a:off x="4540" y="435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4" name="Oval 10"/>
                <p:cNvSpPr>
                  <a:spLocks noChangeArrowheads="1"/>
                </p:cNvSpPr>
                <p:nvPr/>
              </p:nvSpPr>
              <p:spPr bwMode="auto">
                <a:xfrm>
                  <a:off x="4739" y="4303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5" name="Oval 11"/>
                <p:cNvSpPr>
                  <a:spLocks noChangeArrowheads="1"/>
                </p:cNvSpPr>
                <p:nvPr/>
              </p:nvSpPr>
              <p:spPr bwMode="auto">
                <a:xfrm>
                  <a:off x="4915" y="3880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6" name="Oval 12"/>
                <p:cNvSpPr>
                  <a:spLocks noChangeArrowheads="1"/>
                </p:cNvSpPr>
                <p:nvPr/>
              </p:nvSpPr>
              <p:spPr bwMode="auto">
                <a:xfrm>
                  <a:off x="4245" y="4398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7" name="Oval 13"/>
                <p:cNvSpPr>
                  <a:spLocks noChangeArrowheads="1"/>
                </p:cNvSpPr>
                <p:nvPr/>
              </p:nvSpPr>
              <p:spPr bwMode="auto">
                <a:xfrm>
                  <a:off x="5215" y="453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8" name="Oval 14"/>
                <p:cNvSpPr>
                  <a:spLocks noChangeArrowheads="1"/>
                </p:cNvSpPr>
                <p:nvPr/>
              </p:nvSpPr>
              <p:spPr bwMode="auto">
                <a:xfrm>
                  <a:off x="4968" y="406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19" name="Oval 15"/>
                <p:cNvSpPr>
                  <a:spLocks noChangeArrowheads="1"/>
                </p:cNvSpPr>
                <p:nvPr/>
              </p:nvSpPr>
              <p:spPr bwMode="auto">
                <a:xfrm>
                  <a:off x="5023" y="4679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20" name="Oval 16"/>
                <p:cNvSpPr>
                  <a:spLocks noChangeArrowheads="1"/>
                </p:cNvSpPr>
                <p:nvPr/>
              </p:nvSpPr>
              <p:spPr bwMode="auto">
                <a:xfrm>
                  <a:off x="4447" y="4683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21" name="Oval 17"/>
                <p:cNvSpPr>
                  <a:spLocks noChangeArrowheads="1"/>
                </p:cNvSpPr>
                <p:nvPr/>
              </p:nvSpPr>
              <p:spPr bwMode="auto">
                <a:xfrm>
                  <a:off x="4867" y="4513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22" name="Oval 18"/>
                <p:cNvSpPr>
                  <a:spLocks noChangeArrowheads="1"/>
                </p:cNvSpPr>
                <p:nvPr/>
              </p:nvSpPr>
              <p:spPr bwMode="auto">
                <a:xfrm>
                  <a:off x="4680" y="4794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23" name="Oval 19"/>
                <p:cNvSpPr>
                  <a:spLocks noChangeArrowheads="1"/>
                </p:cNvSpPr>
                <p:nvPr/>
              </p:nvSpPr>
              <p:spPr bwMode="auto">
                <a:xfrm>
                  <a:off x="4350" y="4442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24" name="Oval 20"/>
                <p:cNvSpPr>
                  <a:spLocks noChangeArrowheads="1"/>
                </p:cNvSpPr>
                <p:nvPr/>
              </p:nvSpPr>
              <p:spPr bwMode="auto">
                <a:xfrm>
                  <a:off x="5175" y="4212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cxnSp>
            <p:nvCxnSpPr>
              <p:cNvPr id="47125" name="AutoShape 21"/>
              <p:cNvCxnSpPr>
                <a:cxnSpLocks noChangeShapeType="1"/>
              </p:cNvCxnSpPr>
              <p:nvPr/>
            </p:nvCxnSpPr>
            <p:spPr bwMode="auto">
              <a:xfrm>
                <a:off x="2687" y="2596"/>
                <a:ext cx="1572" cy="1359"/>
              </a:xfrm>
              <a:prstGeom prst="straightConnector1">
                <a:avLst/>
              </a:prstGeom>
              <a:noFill/>
              <a:ln w="76200">
                <a:solidFill>
                  <a:srgbClr val="1F497D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47126" name="AutoShape 22"/>
              <p:cNvCxnSpPr>
                <a:cxnSpLocks noChangeShapeType="1"/>
              </p:cNvCxnSpPr>
              <p:nvPr/>
            </p:nvCxnSpPr>
            <p:spPr bwMode="auto">
              <a:xfrm flipV="1">
                <a:off x="5715" y="3585"/>
                <a:ext cx="1450" cy="497"/>
              </a:xfrm>
              <a:prstGeom prst="straightConnector1">
                <a:avLst/>
              </a:prstGeom>
              <a:noFill/>
              <a:ln w="76200">
                <a:solidFill>
                  <a:srgbClr val="1F497D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47127" name="Oval 23"/>
              <p:cNvSpPr>
                <a:spLocks noChangeArrowheads="1"/>
              </p:cNvSpPr>
              <p:nvPr/>
            </p:nvSpPr>
            <p:spPr bwMode="auto">
              <a:xfrm>
                <a:off x="7176" y="2785"/>
                <a:ext cx="1134" cy="1134"/>
              </a:xfrm>
              <a:prstGeom prst="ellipse">
                <a:avLst/>
              </a:prstGeom>
              <a:gradFill rotWithShape="0">
                <a:gsLst>
                  <a:gs pos="0">
                    <a:srgbClr val="4F81BD"/>
                  </a:gs>
                  <a:gs pos="100000">
                    <a:srgbClr val="4F81BD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128" name="AutoShape 24"/>
              <p:cNvSpPr>
                <a:spLocks noChangeArrowheads="1"/>
              </p:cNvSpPr>
              <p:nvPr/>
            </p:nvSpPr>
            <p:spPr bwMode="auto">
              <a:xfrm rot="2700000">
                <a:off x="5293" y="5212"/>
                <a:ext cx="1116" cy="994"/>
              </a:xfrm>
              <a:prstGeom prst="rightArrow">
                <a:avLst>
                  <a:gd name="adj1" fmla="val 50000"/>
                  <a:gd name="adj2" fmla="val 28068"/>
                </a:avLst>
              </a:prstGeom>
              <a:solidFill>
                <a:srgbClr val="C0504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grpSp>
            <p:nvGrpSpPr>
              <p:cNvPr id="47129" name="Group 25"/>
              <p:cNvGrpSpPr>
                <a:grpSpLocks/>
              </p:cNvGrpSpPr>
              <p:nvPr/>
            </p:nvGrpSpPr>
            <p:grpSpPr bwMode="auto">
              <a:xfrm>
                <a:off x="5996" y="5916"/>
                <a:ext cx="1537" cy="1531"/>
                <a:chOff x="4245" y="3830"/>
                <a:chExt cx="1537" cy="1531"/>
              </a:xfrm>
            </p:grpSpPr>
            <p:sp>
              <p:nvSpPr>
                <p:cNvPr id="47130" name="Oval 26"/>
                <p:cNvSpPr>
                  <a:spLocks noChangeArrowheads="1"/>
                </p:cNvSpPr>
                <p:nvPr/>
              </p:nvSpPr>
              <p:spPr bwMode="auto">
                <a:xfrm>
                  <a:off x="4580" y="3830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1" name="Oval 27"/>
                <p:cNvSpPr>
                  <a:spLocks noChangeArrowheads="1"/>
                </p:cNvSpPr>
                <p:nvPr/>
              </p:nvSpPr>
              <p:spPr bwMode="auto">
                <a:xfrm>
                  <a:off x="4313" y="4101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2" name="Oval 28"/>
                <p:cNvSpPr>
                  <a:spLocks noChangeArrowheads="1"/>
                </p:cNvSpPr>
                <p:nvPr/>
              </p:nvSpPr>
              <p:spPr bwMode="auto">
                <a:xfrm>
                  <a:off x="4431" y="4310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3" name="Oval 29"/>
                <p:cNvSpPr>
                  <a:spLocks noChangeArrowheads="1"/>
                </p:cNvSpPr>
                <p:nvPr/>
              </p:nvSpPr>
              <p:spPr bwMode="auto">
                <a:xfrm>
                  <a:off x="4735" y="405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4" name="Oval 30"/>
                <p:cNvSpPr>
                  <a:spLocks noChangeArrowheads="1"/>
                </p:cNvSpPr>
                <p:nvPr/>
              </p:nvSpPr>
              <p:spPr bwMode="auto">
                <a:xfrm>
                  <a:off x="4540" y="435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5" name="Oval 31"/>
                <p:cNvSpPr>
                  <a:spLocks noChangeArrowheads="1"/>
                </p:cNvSpPr>
                <p:nvPr/>
              </p:nvSpPr>
              <p:spPr bwMode="auto">
                <a:xfrm>
                  <a:off x="4739" y="4303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6" name="Oval 32"/>
                <p:cNvSpPr>
                  <a:spLocks noChangeArrowheads="1"/>
                </p:cNvSpPr>
                <p:nvPr/>
              </p:nvSpPr>
              <p:spPr bwMode="auto">
                <a:xfrm>
                  <a:off x="4915" y="3880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7" name="Oval 33"/>
                <p:cNvSpPr>
                  <a:spLocks noChangeArrowheads="1"/>
                </p:cNvSpPr>
                <p:nvPr/>
              </p:nvSpPr>
              <p:spPr bwMode="auto">
                <a:xfrm>
                  <a:off x="4245" y="4398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8" name="Oval 34"/>
                <p:cNvSpPr>
                  <a:spLocks noChangeArrowheads="1"/>
                </p:cNvSpPr>
                <p:nvPr/>
              </p:nvSpPr>
              <p:spPr bwMode="auto">
                <a:xfrm>
                  <a:off x="5215" y="453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39" name="Oval 35"/>
                <p:cNvSpPr>
                  <a:spLocks noChangeArrowheads="1"/>
                </p:cNvSpPr>
                <p:nvPr/>
              </p:nvSpPr>
              <p:spPr bwMode="auto">
                <a:xfrm>
                  <a:off x="4968" y="4067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40" name="Oval 36"/>
                <p:cNvSpPr>
                  <a:spLocks noChangeArrowheads="1"/>
                </p:cNvSpPr>
                <p:nvPr/>
              </p:nvSpPr>
              <p:spPr bwMode="auto">
                <a:xfrm>
                  <a:off x="5023" y="4679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41" name="Oval 37"/>
                <p:cNvSpPr>
                  <a:spLocks noChangeArrowheads="1"/>
                </p:cNvSpPr>
                <p:nvPr/>
              </p:nvSpPr>
              <p:spPr bwMode="auto">
                <a:xfrm>
                  <a:off x="4447" y="4683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42" name="Oval 38"/>
                <p:cNvSpPr>
                  <a:spLocks noChangeArrowheads="1"/>
                </p:cNvSpPr>
                <p:nvPr/>
              </p:nvSpPr>
              <p:spPr bwMode="auto">
                <a:xfrm>
                  <a:off x="4867" y="4513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43" name="Oval 39"/>
                <p:cNvSpPr>
                  <a:spLocks noChangeArrowheads="1"/>
                </p:cNvSpPr>
                <p:nvPr/>
              </p:nvSpPr>
              <p:spPr bwMode="auto">
                <a:xfrm>
                  <a:off x="4680" y="4794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9BBB59"/>
                    </a:gs>
                    <a:gs pos="100000">
                      <a:srgbClr val="9BBB59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44" name="Oval 40"/>
                <p:cNvSpPr>
                  <a:spLocks noChangeArrowheads="1"/>
                </p:cNvSpPr>
                <p:nvPr/>
              </p:nvSpPr>
              <p:spPr bwMode="auto">
                <a:xfrm>
                  <a:off x="4350" y="4442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7145" name="Oval 41"/>
                <p:cNvSpPr>
                  <a:spLocks noChangeArrowheads="1"/>
                </p:cNvSpPr>
                <p:nvPr/>
              </p:nvSpPr>
              <p:spPr bwMode="auto">
                <a:xfrm>
                  <a:off x="5175" y="4212"/>
                  <a:ext cx="567" cy="5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C0504D"/>
                    </a:gs>
                    <a:gs pos="100000">
                      <a:srgbClr val="C0504D">
                        <a:gamma/>
                        <a:shade val="60000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sp>
          <p:nvSpPr>
            <p:cNvPr id="46" name="TextBox 45"/>
            <p:cNvSpPr txBox="1"/>
            <p:nvPr/>
          </p:nvSpPr>
          <p:spPr>
            <a:xfrm>
              <a:off x="3918662" y="2314937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/>
                <a:t>HEAT</a:t>
              </a:r>
              <a:endParaRPr lang="en-GB" b="1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39752" y="5229200"/>
              <a:ext cx="40324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/>
                <a:t>SCINTILLATION                        IONISATION</a:t>
              </a:r>
              <a:endParaRPr lang="en-GB" b="1" dirty="0"/>
            </a:p>
          </p:txBody>
        </p:sp>
      </p:grpSp>
      <p:pic>
        <p:nvPicPr>
          <p:cNvPr id="47147" name="Picture 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996952"/>
            <a:ext cx="1857198" cy="139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48" name="Picture 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1772816"/>
            <a:ext cx="1224136" cy="131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49" name="Picture 45"/>
          <p:cNvPicPr>
            <a:picLocks noChangeAspect="1" noChangeArrowheads="1"/>
          </p:cNvPicPr>
          <p:nvPr/>
        </p:nvPicPr>
        <p:blipFill>
          <a:blip r:embed="rId6" cstate="print"/>
          <a:srcRect t="9631" b="11481"/>
          <a:stretch>
            <a:fillRect/>
          </a:stretch>
        </p:blipFill>
        <p:spPr bwMode="auto">
          <a:xfrm>
            <a:off x="3483695" y="5270184"/>
            <a:ext cx="124187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50" name="Picture 4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5301208"/>
            <a:ext cx="19050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51" name="Picture 4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1428" y="5269605"/>
            <a:ext cx="114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52" name="Picture 48"/>
          <p:cNvPicPr>
            <a:picLocks noChangeAspect="1" noChangeArrowheads="1"/>
          </p:cNvPicPr>
          <p:nvPr/>
        </p:nvPicPr>
        <p:blipFill>
          <a:blip r:embed="rId9" cstate="print"/>
          <a:srcRect r="53867"/>
          <a:stretch>
            <a:fillRect/>
          </a:stretch>
        </p:blipFill>
        <p:spPr bwMode="auto">
          <a:xfrm>
            <a:off x="6444208" y="5157192"/>
            <a:ext cx="1718121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6444208" y="220486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EDELWEISS</a:t>
            </a:r>
          </a:p>
          <a:p>
            <a:r>
              <a:rPr lang="en-GB" dirty="0" smtClean="0"/>
              <a:t>CDMS</a:t>
            </a:r>
            <a:endParaRPr lang="en-GB" dirty="0"/>
          </a:p>
        </p:txBody>
      </p:sp>
      <p:sp>
        <p:nvSpPr>
          <p:cNvPr id="59" name="TextBox 58"/>
          <p:cNvSpPr txBox="1"/>
          <p:nvPr/>
        </p:nvSpPr>
        <p:spPr>
          <a:xfrm>
            <a:off x="6732240" y="479715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DRIFT</a:t>
            </a:r>
            <a:endParaRPr lang="en-GB" dirty="0"/>
          </a:p>
        </p:txBody>
      </p:sp>
      <p:sp>
        <p:nvSpPr>
          <p:cNvPr id="60" name="TextBox 59"/>
          <p:cNvSpPr txBox="1"/>
          <p:nvPr/>
        </p:nvSpPr>
        <p:spPr>
          <a:xfrm>
            <a:off x="3491880" y="6488668"/>
            <a:ext cx="229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ZEPLIN III  </a:t>
            </a:r>
            <a:r>
              <a:rPr lang="en-GB" dirty="0" smtClean="0">
                <a:solidFill>
                  <a:schemeClr val="bg1"/>
                </a:solidFill>
              </a:rPr>
              <a:t>XENON-100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79512" y="3933056"/>
            <a:ext cx="1431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DAMA/LIBRA</a:t>
            </a:r>
            <a:endParaRPr lang="en-GB" dirty="0"/>
          </a:p>
        </p:txBody>
      </p:sp>
      <p:sp>
        <p:nvSpPr>
          <p:cNvPr id="62" name="TextBox 61"/>
          <p:cNvSpPr txBox="1"/>
          <p:nvPr/>
        </p:nvSpPr>
        <p:spPr>
          <a:xfrm>
            <a:off x="971600" y="648866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XMASS</a:t>
            </a:r>
            <a:endParaRPr lang="en-GB" dirty="0"/>
          </a:p>
        </p:txBody>
      </p:sp>
      <p:sp>
        <p:nvSpPr>
          <p:cNvPr id="63" name="TextBox 62"/>
          <p:cNvSpPr txBox="1"/>
          <p:nvPr/>
        </p:nvSpPr>
        <p:spPr>
          <a:xfrm>
            <a:off x="1475656" y="220486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CRESST-II</a:t>
            </a:r>
            <a:endParaRPr lang="en-GB" dirty="0"/>
          </a:p>
        </p:txBody>
      </p:sp>
      <p:sp>
        <p:nvSpPr>
          <p:cNvPr id="64" name="TextBox 63"/>
          <p:cNvSpPr txBox="1"/>
          <p:nvPr/>
        </p:nvSpPr>
        <p:spPr>
          <a:xfrm>
            <a:off x="5220072" y="620688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Basic principle: WIMP scatters elastically from nucleus; experiment detects nuclear recoil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Astrophysical Evidence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5240" cy="4873752"/>
          </a:xfrm>
        </p:spPr>
        <p:txBody>
          <a:bodyPr/>
          <a:lstStyle/>
          <a:p>
            <a:r>
              <a:rPr lang="en-GB" dirty="0" smtClean="0"/>
              <a:t>Rotation curves of spiral galaxies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 smtClean="0"/>
          </a:p>
          <a:p>
            <a:pPr lvl="1"/>
            <a:r>
              <a:rPr lang="en-GB" dirty="0" smtClean="0"/>
              <a:t>flat at large radii: if mass traced light we would expect them to be </a:t>
            </a:r>
            <a:r>
              <a:rPr lang="en-GB" dirty="0" err="1" smtClean="0"/>
              <a:t>Keplerian</a:t>
            </a:r>
            <a:r>
              <a:rPr lang="en-GB" dirty="0" smtClean="0"/>
              <a:t> at large radii, </a:t>
            </a:r>
            <a:r>
              <a:rPr lang="en-GB" i="1" dirty="0" smtClean="0"/>
              <a:t>v </a:t>
            </a:r>
            <a:r>
              <a:rPr lang="en-GB" dirty="0" smtClean="0">
                <a:latin typeface="Cambria Math"/>
                <a:ea typeface="Cambria Math"/>
              </a:rPr>
              <a:t>∝ </a:t>
            </a:r>
            <a:r>
              <a:rPr lang="en-GB" i="1" dirty="0" smtClean="0"/>
              <a:t>r</a:t>
            </a:r>
            <a:r>
              <a:rPr lang="en-GB" baseline="30000" dirty="0" smtClean="0"/>
              <a:t>−1/2</a:t>
            </a:r>
            <a:r>
              <a:rPr lang="en-GB" dirty="0" smtClean="0"/>
              <a:t>, because the light is concentrated in the central bulge  </a:t>
            </a:r>
          </a:p>
          <a:p>
            <a:pPr lvl="2"/>
            <a:r>
              <a:rPr lang="en-GB" dirty="0" smtClean="0"/>
              <a:t>and disc light falls off exponentially, not </a:t>
            </a:r>
            <a:r>
              <a:rPr lang="en-GB" dirty="0" smtClean="0">
                <a:latin typeface="Cambria Math"/>
                <a:ea typeface="Cambria Math"/>
              </a:rPr>
              <a:t>∝</a:t>
            </a:r>
            <a:r>
              <a:rPr lang="en-GB" dirty="0" smtClean="0"/>
              <a:t> </a:t>
            </a:r>
            <a:r>
              <a:rPr lang="en-GB" i="1" dirty="0" smtClean="0"/>
              <a:t>r</a:t>
            </a:r>
            <a:r>
              <a:rPr lang="en-GB" baseline="30000" dirty="0" smtClean="0"/>
              <a:t>−2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as required for flat rotation curve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745" y="2132856"/>
            <a:ext cx="4572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53009"/>
            <a:ext cx="3217168" cy="2578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Direct Detection of WIMPS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92514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Backgrounds</a:t>
            </a:r>
          </a:p>
          <a:p>
            <a:pPr lvl="1"/>
            <a:r>
              <a:rPr lang="en-GB" dirty="0" err="1" smtClean="0"/>
              <a:t>cosmics</a:t>
            </a:r>
            <a:r>
              <a:rPr lang="en-GB" dirty="0" smtClean="0"/>
              <a:t> and radioactive nuclei (especially radon)</a:t>
            </a:r>
          </a:p>
          <a:p>
            <a:pPr lvl="2"/>
            <a:r>
              <a:rPr lang="en-GB" dirty="0" smtClean="0"/>
              <a:t>use deep site and </a:t>
            </a:r>
            <a:r>
              <a:rPr lang="en-GB" dirty="0" err="1" smtClean="0"/>
              <a:t>radiopure</a:t>
            </a:r>
            <a:r>
              <a:rPr lang="en-GB" dirty="0" smtClean="0"/>
              <a:t> materials</a:t>
            </a:r>
          </a:p>
          <a:p>
            <a:pPr lvl="2"/>
            <a:r>
              <a:rPr lang="en-GB" dirty="0" smtClean="0"/>
              <a:t>use discriminators to separate signal and background</a:t>
            </a:r>
          </a:p>
          <a:p>
            <a:r>
              <a:rPr lang="en-GB" dirty="0" smtClean="0"/>
              <a:t>Time variation</a:t>
            </a:r>
          </a:p>
          <a:p>
            <a:pPr lvl="1"/>
            <a:r>
              <a:rPr lang="en-GB" dirty="0" smtClean="0"/>
              <a:t>expect annual variation caused by Earth’s</a:t>
            </a:r>
            <a:br>
              <a:rPr lang="en-GB" dirty="0" smtClean="0"/>
            </a:br>
            <a:r>
              <a:rPr lang="en-GB" dirty="0" smtClean="0"/>
              <a:t>and Sun’s orbital motion</a:t>
            </a:r>
          </a:p>
          <a:p>
            <a:pPr lvl="2"/>
            <a:r>
              <a:rPr lang="en-GB" dirty="0" smtClean="0"/>
              <a:t>small effect,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~</a:t>
            </a:r>
            <a:r>
              <a:rPr lang="en-GB" dirty="0" smtClean="0"/>
              <a:t>7%</a:t>
            </a:r>
          </a:p>
          <a:p>
            <a:pPr lvl="2"/>
            <a:r>
              <a:rPr lang="en-GB" dirty="0" smtClean="0"/>
              <a:t>basis of claimed signal by DAMA experiment</a:t>
            </a:r>
          </a:p>
          <a:p>
            <a:pPr lvl="1"/>
            <a:r>
              <a:rPr lang="en-GB" dirty="0" smtClean="0"/>
              <a:t>much stronger diurnal variation caused by</a:t>
            </a:r>
            <a:br>
              <a:rPr lang="en-GB" dirty="0" smtClean="0"/>
            </a:br>
            <a:r>
              <a:rPr lang="en-GB" dirty="0" smtClean="0"/>
              <a:t>changing orientation of Earth</a:t>
            </a:r>
          </a:p>
          <a:p>
            <a:pPr lvl="2"/>
            <a:r>
              <a:rPr lang="en-GB" dirty="0" smtClean="0"/>
              <a:t>“smoking gun”, but requires directional detector</a:t>
            </a:r>
          </a:p>
          <a:p>
            <a:pPr lvl="2"/>
            <a:r>
              <a:rPr lang="en-GB" dirty="0" smtClean="0"/>
              <a:t>current directional detector, DRIFT, has rather small target mass (being gaseous)—hence not at leading edge of sensitivity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3342" y="25759"/>
            <a:ext cx="3880436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380312" y="2132856"/>
            <a:ext cx="1296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2"/>
                </a:solidFill>
              </a:rPr>
              <a:t>CDMS-II, </a:t>
            </a:r>
            <a:r>
              <a:rPr lang="en-GB" sz="1400" i="1" dirty="0" smtClean="0">
                <a:solidFill>
                  <a:schemeClr val="tx2"/>
                </a:solidFill>
              </a:rPr>
              <a:t>PRL</a:t>
            </a:r>
            <a:r>
              <a:rPr lang="en-GB" sz="1400" dirty="0" smtClean="0">
                <a:solidFill>
                  <a:schemeClr val="tx2"/>
                </a:solidFill>
              </a:rPr>
              <a:t> </a:t>
            </a:r>
            <a:r>
              <a:rPr lang="en-GB" sz="1400" b="1" dirty="0" smtClean="0">
                <a:solidFill>
                  <a:schemeClr val="tx2"/>
                </a:solidFill>
              </a:rPr>
              <a:t>106</a:t>
            </a:r>
            <a:r>
              <a:rPr lang="en-GB" sz="1400" dirty="0" smtClean="0">
                <a:solidFill>
                  <a:schemeClr val="tx2"/>
                </a:solidFill>
              </a:rPr>
              <a:t> (2011) 131302</a:t>
            </a:r>
            <a:endParaRPr lang="en-GB" sz="1400" dirty="0">
              <a:solidFill>
                <a:schemeClr val="tx2"/>
              </a:solidFill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 t="50709"/>
          <a:stretch>
            <a:fillRect/>
          </a:stretch>
        </p:blipFill>
        <p:spPr bwMode="auto">
          <a:xfrm>
            <a:off x="6228184" y="3040855"/>
            <a:ext cx="2412000" cy="205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516216" y="501317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tx2"/>
                </a:solidFill>
              </a:rPr>
              <a:t>ZEPLIN-II, </a:t>
            </a:r>
            <a:r>
              <a:rPr lang="en-GB" sz="1400" i="1" dirty="0" err="1" smtClean="0">
                <a:solidFill>
                  <a:schemeClr val="tx2"/>
                </a:solidFill>
              </a:rPr>
              <a:t>Astropart</a:t>
            </a:r>
            <a:r>
              <a:rPr lang="en-GB" sz="1400" i="1" dirty="0" smtClean="0">
                <a:solidFill>
                  <a:schemeClr val="tx2"/>
                </a:solidFill>
              </a:rPr>
              <a:t>. Phys. </a:t>
            </a:r>
            <a:r>
              <a:rPr lang="en-GB" sz="1400" b="1" dirty="0" smtClean="0">
                <a:solidFill>
                  <a:schemeClr val="tx2"/>
                </a:solidFill>
              </a:rPr>
              <a:t>28</a:t>
            </a:r>
            <a:r>
              <a:rPr lang="en-GB" sz="1400" dirty="0" smtClean="0">
                <a:solidFill>
                  <a:schemeClr val="tx2"/>
                </a:solidFill>
              </a:rPr>
              <a:t> (2007) 287</a:t>
            </a:r>
            <a:endParaRPr lang="en-GB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ig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21" y="1340768"/>
            <a:ext cx="444804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Direct Detection of WIMPs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Interaction with nuclei can</a:t>
            </a:r>
            <a:br>
              <a:rPr lang="en-GB" dirty="0" smtClean="0"/>
            </a:br>
            <a:r>
              <a:rPr lang="en-GB" dirty="0" smtClean="0"/>
              <a:t>be spin-independent or</a:t>
            </a:r>
            <a:br>
              <a:rPr lang="en-GB" dirty="0" smtClean="0"/>
            </a:br>
            <a:r>
              <a:rPr lang="en-GB" dirty="0" smtClean="0"/>
              <a:t>spin-dependent</a:t>
            </a:r>
          </a:p>
          <a:p>
            <a:pPr lvl="1"/>
            <a:r>
              <a:rPr lang="en-GB" dirty="0" smtClean="0"/>
              <a:t>spin-dependent interactions</a:t>
            </a:r>
            <a:br>
              <a:rPr lang="en-GB" dirty="0" smtClean="0"/>
            </a:br>
            <a:r>
              <a:rPr lang="en-GB" dirty="0" smtClean="0"/>
              <a:t>require nucleus with net spin</a:t>
            </a:r>
          </a:p>
          <a:p>
            <a:pPr lvl="1"/>
            <a:r>
              <a:rPr lang="en-GB" dirty="0" smtClean="0"/>
              <a:t>most direct detection </a:t>
            </a:r>
            <a:r>
              <a:rPr lang="en-GB" dirty="0" err="1" smtClean="0"/>
              <a:t>experi</a:t>
            </a:r>
            <a:r>
              <a:rPr lang="en-GB" dirty="0" smtClean="0"/>
              <a:t>-</a:t>
            </a:r>
            <a:br>
              <a:rPr lang="en-GB" dirty="0" smtClean="0"/>
            </a:br>
            <a:r>
              <a:rPr lang="en-GB" dirty="0" err="1" smtClean="0"/>
              <a:t>ments</a:t>
            </a:r>
            <a:r>
              <a:rPr lang="en-GB" dirty="0"/>
              <a:t> </a:t>
            </a:r>
            <a:r>
              <a:rPr lang="en-GB" dirty="0" smtClean="0"/>
              <a:t>focus on SI, and limits </a:t>
            </a:r>
            <a:br>
              <a:rPr lang="en-GB" dirty="0" smtClean="0"/>
            </a:br>
            <a:r>
              <a:rPr lang="en-GB" dirty="0" smtClean="0"/>
              <a:t>are much better in this case</a:t>
            </a:r>
          </a:p>
          <a:p>
            <a:r>
              <a:rPr lang="en-GB" dirty="0" smtClean="0"/>
              <a:t>Some claimed signals at low mass</a:t>
            </a:r>
            <a:br>
              <a:rPr lang="en-GB" dirty="0" smtClean="0"/>
            </a:br>
            <a:r>
              <a:rPr lang="en-GB" dirty="0" smtClean="0"/>
              <a:t>inconsistent with others’ limits</a:t>
            </a:r>
          </a:p>
          <a:p>
            <a:pPr lvl="1"/>
            <a:r>
              <a:rPr lang="en-GB" dirty="0" smtClean="0"/>
              <a:t>requires very low mass and </a:t>
            </a:r>
            <a:br>
              <a:rPr lang="en-GB" dirty="0" smtClean="0"/>
            </a:br>
            <a:r>
              <a:rPr lang="en-GB" dirty="0" smtClean="0"/>
              <a:t>high cross-section</a:t>
            </a:r>
          </a:p>
          <a:p>
            <a:pPr lvl="2"/>
            <a:r>
              <a:rPr lang="en-GB" dirty="0" smtClean="0"/>
              <a:t>if real, may point to a non-</a:t>
            </a:r>
            <a:r>
              <a:rPr lang="en-GB" dirty="0" err="1" smtClean="0"/>
              <a:t>supersymmetric</a:t>
            </a:r>
            <a:r>
              <a:rPr lang="en-GB" dirty="0" smtClean="0"/>
              <a:t> DM candidate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372200" y="5281463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accent6"/>
                </a:solidFill>
              </a:rPr>
              <a:t>Akerib</a:t>
            </a:r>
            <a:r>
              <a:rPr lang="en-GB" sz="1400" dirty="0" smtClean="0">
                <a:solidFill>
                  <a:schemeClr val="accent6"/>
                </a:solidFill>
              </a:rPr>
              <a:t> et al., </a:t>
            </a:r>
            <a:r>
              <a:rPr lang="en-GB" sz="1400" i="1" dirty="0" smtClean="0">
                <a:solidFill>
                  <a:schemeClr val="accent6"/>
                </a:solidFill>
              </a:rPr>
              <a:t>PRL </a:t>
            </a:r>
            <a:r>
              <a:rPr lang="en-GB" sz="1400" b="1" dirty="0" smtClean="0">
                <a:solidFill>
                  <a:schemeClr val="accent6"/>
                </a:solidFill>
              </a:rPr>
              <a:t>112 </a:t>
            </a:r>
            <a:r>
              <a:rPr lang="en-GB" sz="1400" dirty="0" smtClean="0">
                <a:solidFill>
                  <a:schemeClr val="accent6"/>
                </a:solidFill>
              </a:rPr>
              <a:t>091303</a:t>
            </a:r>
          </a:p>
          <a:p>
            <a:r>
              <a:rPr lang="en-GB" sz="1400" dirty="0" err="1" smtClean="0">
                <a:solidFill>
                  <a:schemeClr val="accent6"/>
                </a:solidFill>
              </a:rPr>
              <a:t>DMTools</a:t>
            </a:r>
            <a:r>
              <a:rPr lang="en-GB" sz="1400" dirty="0" smtClean="0">
                <a:solidFill>
                  <a:schemeClr val="accent6"/>
                </a:solidFill>
              </a:rPr>
              <a:t> (Butler/Desai)</a:t>
            </a:r>
            <a:endParaRPr lang="en-GB" sz="1400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84168" y="2055815"/>
            <a:ext cx="11521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2">
                    <a:lumMod val="50000"/>
                  </a:schemeClr>
                </a:solidFill>
              </a:rPr>
              <a:t>Edelweiss</a:t>
            </a:r>
          </a:p>
          <a:p>
            <a:r>
              <a:rPr lang="en-GB" sz="1400" b="1" dirty="0" smtClean="0">
                <a:solidFill>
                  <a:srgbClr val="005426"/>
                </a:solidFill>
              </a:rPr>
              <a:t>CDMS</a:t>
            </a:r>
          </a:p>
          <a:p>
            <a:r>
              <a:rPr lang="en-GB" sz="1400" b="1" dirty="0" smtClean="0">
                <a:solidFill>
                  <a:srgbClr val="D60093"/>
                </a:solidFill>
              </a:rPr>
              <a:t>ZEPLIN</a:t>
            </a:r>
          </a:p>
          <a:p>
            <a:r>
              <a:rPr lang="en-GB" sz="1400" b="1" dirty="0" smtClean="0">
                <a:solidFill>
                  <a:srgbClr val="FF0000"/>
                </a:solidFill>
              </a:rPr>
              <a:t>XENON-100</a:t>
            </a:r>
          </a:p>
          <a:p>
            <a:r>
              <a:rPr lang="en-GB" sz="1400" b="1" dirty="0" smtClean="0">
                <a:solidFill>
                  <a:srgbClr val="0070C0"/>
                </a:solidFill>
              </a:rPr>
              <a:t>LUX</a:t>
            </a:r>
            <a:endParaRPr lang="en-GB" sz="14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6256" y="476672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/>
              <a:t>Signals in inset:</a:t>
            </a:r>
          </a:p>
          <a:p>
            <a:pPr algn="r"/>
            <a:r>
              <a:rPr lang="en-GB" sz="1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CoGeNT</a:t>
            </a:r>
            <a:r>
              <a:rPr lang="en-GB" sz="1400" dirty="0" smtClean="0"/>
              <a:t>; </a:t>
            </a:r>
            <a:r>
              <a:rPr lang="en-GB" sz="1400" dirty="0" smtClean="0">
                <a:solidFill>
                  <a:srgbClr val="00B050"/>
                </a:solidFill>
              </a:rPr>
              <a:t>CDMS</a:t>
            </a:r>
            <a:r>
              <a:rPr lang="en-GB" sz="1400" dirty="0" smtClean="0"/>
              <a:t>; </a:t>
            </a:r>
            <a:r>
              <a:rPr lang="en-GB" sz="1400" dirty="0" smtClean="0">
                <a:solidFill>
                  <a:schemeClr val="bg2">
                    <a:lumMod val="50000"/>
                  </a:schemeClr>
                </a:solidFill>
              </a:rPr>
              <a:t>CRESST</a:t>
            </a:r>
            <a:r>
              <a:rPr lang="en-GB" sz="1400" dirty="0" smtClean="0"/>
              <a:t>; </a:t>
            </a:r>
            <a:r>
              <a:rPr lang="en-GB" sz="1400" dirty="0" smtClean="0">
                <a:solidFill>
                  <a:schemeClr val="accent6"/>
                </a:solidFill>
              </a:rPr>
              <a:t>DAMA/LIBRA</a:t>
            </a:r>
            <a:endParaRPr lang="en-GB" sz="1400" dirty="0">
              <a:solidFill>
                <a:schemeClr val="accent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8304" y="1471040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Spin-</a:t>
            </a:r>
            <a:r>
              <a:rPr lang="en-GB" sz="1600" dirty="0" err="1" smtClean="0">
                <a:solidFill>
                  <a:schemeClr val="accent6">
                    <a:lumMod val="75000"/>
                  </a:schemeClr>
                </a:solidFill>
              </a:rPr>
              <a:t>indep’t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Indirect Detection of WIMPs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4873752"/>
          </a:xfrm>
        </p:spPr>
        <p:txBody>
          <a:bodyPr/>
          <a:lstStyle/>
          <a:p>
            <a:r>
              <a:rPr lang="en-GB" dirty="0" smtClean="0"/>
              <a:t>After freeze-out, </a:t>
            </a:r>
            <a:r>
              <a:rPr lang="en-GB" dirty="0" err="1" smtClean="0"/>
              <a:t>neutralino</a:t>
            </a:r>
            <a:r>
              <a:rPr lang="en-GB" dirty="0" smtClean="0"/>
              <a:t> self-annihilation is negligible in universe at large</a:t>
            </a:r>
          </a:p>
          <a:p>
            <a:pPr lvl="1"/>
            <a:r>
              <a:rPr lang="en-GB" dirty="0" smtClean="0"/>
              <a:t>but </a:t>
            </a:r>
            <a:r>
              <a:rPr lang="en-GB" dirty="0" err="1" smtClean="0"/>
              <a:t>neutralinos</a:t>
            </a:r>
            <a:r>
              <a:rPr lang="en-GB" dirty="0" smtClean="0"/>
              <a:t> can be captured by repeated scattering in massive bodies, e.g. Sun, and this will produce a significant  annihilation rate</a:t>
            </a:r>
          </a:p>
          <a:p>
            <a:pPr lvl="2"/>
            <a:r>
              <a:rPr lang="en-GB" dirty="0" smtClean="0"/>
              <a:t>number of captured </a:t>
            </a:r>
            <a:r>
              <a:rPr lang="en-GB" dirty="0" err="1" smtClean="0"/>
              <a:t>neutralinos</a:t>
            </a:r>
            <a:r>
              <a:rPr lang="en-GB" dirty="0" smtClean="0"/>
              <a:t> </a:t>
            </a:r>
            <a:r>
              <a:rPr lang="en-GB" i="1" dirty="0" smtClean="0"/>
              <a:t>N</a:t>
            </a:r>
            <a:r>
              <a:rPr lang="en-GB" dirty="0" smtClean="0"/>
              <a:t> = </a:t>
            </a:r>
            <a:r>
              <a:rPr lang="en-GB" i="1" dirty="0" smtClean="0"/>
              <a:t>C</a:t>
            </a:r>
            <a:r>
              <a:rPr lang="en-GB" dirty="0" smtClean="0"/>
              <a:t> – </a:t>
            </a:r>
            <a:r>
              <a:rPr lang="en-GB" i="1" dirty="0" smtClean="0"/>
              <a:t>AN</a:t>
            </a:r>
            <a:r>
              <a:rPr lang="en-GB" baseline="30000" dirty="0" smtClean="0"/>
              <a:t>2</a:t>
            </a:r>
            <a:r>
              <a:rPr lang="en-GB" dirty="0" smtClean="0"/>
              <a:t> where </a:t>
            </a:r>
            <a:r>
              <a:rPr lang="en-GB" i="1" dirty="0" smtClean="0"/>
              <a:t>C</a:t>
            </a:r>
            <a:r>
              <a:rPr lang="en-GB" dirty="0" smtClean="0"/>
              <a:t> is capture rate and </a:t>
            </a:r>
            <a:r>
              <a:rPr lang="en-GB" i="1" dirty="0" smtClean="0"/>
              <a:t>A</a:t>
            </a:r>
            <a:r>
              <a:rPr lang="en-GB" dirty="0" smtClean="0"/>
              <a:t> is </a:t>
            </a:r>
            <a:r>
              <a:rPr lang="el-GR" dirty="0" smtClean="0">
                <a:latin typeface="Cambria Math"/>
                <a:ea typeface="Cambria Math"/>
              </a:rPr>
              <a:t>⟨</a:t>
            </a:r>
            <a:r>
              <a:rPr lang="el-GR" dirty="0" smtClean="0"/>
              <a:t>σ</a:t>
            </a:r>
            <a:r>
              <a:rPr lang="en-GB" baseline="-25000" dirty="0" smtClean="0"/>
              <a:t>A</a:t>
            </a:r>
            <a:r>
              <a:rPr lang="en-GB" i="1" dirty="0" smtClean="0"/>
              <a:t>v</a:t>
            </a:r>
            <a:r>
              <a:rPr lang="en-GB" dirty="0" smtClean="0"/>
              <a:t> </a:t>
            </a:r>
            <a:r>
              <a:rPr lang="el-GR" dirty="0" smtClean="0">
                <a:latin typeface="Cambria Math"/>
                <a:ea typeface="Cambria Math"/>
              </a:rPr>
              <a:t>⟩</a:t>
            </a:r>
            <a:r>
              <a:rPr lang="en-GB" dirty="0" smtClean="0">
                <a:latin typeface="Cambria Math"/>
                <a:ea typeface="Cambria Math"/>
              </a:rPr>
              <a:t> </a:t>
            </a:r>
            <a:r>
              <a:rPr lang="en-GB" dirty="0" smtClean="0"/>
              <a:t>per volume</a:t>
            </a:r>
          </a:p>
          <a:p>
            <a:pPr lvl="2"/>
            <a:r>
              <a:rPr lang="en-GB" dirty="0" smtClean="0"/>
              <a:t>if steady state reached, annihilation rate is just </a:t>
            </a:r>
            <a:r>
              <a:rPr lang="en-GB" i="1" dirty="0" smtClean="0"/>
              <a:t>C</a:t>
            </a:r>
            <a:r>
              <a:rPr lang="en-GB" dirty="0" smtClean="0"/>
              <a:t>/2, therefore determined by scattering cross-section</a:t>
            </a:r>
          </a:p>
          <a:p>
            <a:pPr lvl="1"/>
            <a:r>
              <a:rPr lang="en-GB" dirty="0" smtClean="0"/>
              <a:t>annihilation channels include W</a:t>
            </a:r>
            <a:r>
              <a:rPr lang="en-GB" baseline="30000" dirty="0" smtClean="0"/>
              <a:t>+</a:t>
            </a:r>
            <a:r>
              <a:rPr lang="en-GB" dirty="0" smtClean="0"/>
              <a:t>W</a:t>
            </a:r>
            <a:r>
              <a:rPr lang="en-GB" baseline="30000" dirty="0" smtClean="0"/>
              <a:t>−</a:t>
            </a:r>
            <a:r>
              <a:rPr lang="en-GB" dirty="0" smtClean="0"/>
              <a:t>, bb̄, </a:t>
            </a:r>
            <a:r>
              <a:rPr lang="el-GR" dirty="0" smtClean="0"/>
              <a:t>τ</a:t>
            </a:r>
            <a:r>
              <a:rPr lang="en-GB" baseline="30000" dirty="0" smtClean="0"/>
              <a:t>+</a:t>
            </a:r>
            <a:r>
              <a:rPr lang="el-GR" dirty="0" smtClean="0"/>
              <a:t>τ</a:t>
            </a:r>
            <a:r>
              <a:rPr lang="el-GR" baseline="30000" dirty="0" smtClean="0"/>
              <a:t>−</a:t>
            </a:r>
            <a:r>
              <a:rPr lang="en-GB" dirty="0" smtClean="0"/>
              <a:t>, etc. which produce secondary neutrinos</a:t>
            </a:r>
          </a:p>
          <a:p>
            <a:pPr lvl="2"/>
            <a:r>
              <a:rPr lang="en-GB" dirty="0" smtClean="0"/>
              <a:t>these escape the massive object and are detectable by neutrino telescopes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547" y="1412776"/>
            <a:ext cx="451813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Indirect Detection of WIMPs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258816" cy="4572000"/>
          </a:xfrm>
        </p:spPr>
        <p:txBody>
          <a:bodyPr>
            <a:normAutofit lnSpcReduction="10000"/>
          </a:bodyPr>
          <a:lstStyle/>
          <a:p>
            <a:r>
              <a:rPr lang="en-GB" sz="2000" dirty="0" smtClean="0"/>
              <a:t>Relatively high threshold of neutrino telescopes implies greater sensitivity to “hard” neutrinos, e.g. from WW</a:t>
            </a:r>
          </a:p>
          <a:p>
            <a:r>
              <a:rPr lang="en-GB" sz="2000" dirty="0" smtClean="0"/>
              <a:t>Also possible that </a:t>
            </a:r>
            <a:r>
              <a:rPr lang="en-GB" sz="2000" dirty="0" err="1" smtClean="0"/>
              <a:t>neutralinos</a:t>
            </a:r>
            <a:r>
              <a:rPr lang="en-GB" sz="2000" dirty="0" smtClean="0"/>
              <a:t> might collect near Galactic centre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40225" y="4581128"/>
            <a:ext cx="4104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>
                <a:solidFill>
                  <a:schemeClr val="tx2"/>
                </a:solidFill>
              </a:rPr>
              <a:t>Zornoza</a:t>
            </a:r>
            <a:r>
              <a:rPr lang="en-GB" sz="1400" dirty="0" smtClean="0">
                <a:solidFill>
                  <a:schemeClr val="tx2"/>
                </a:solidFill>
              </a:rPr>
              <a:t> &amp; </a:t>
            </a:r>
            <a:r>
              <a:rPr lang="en-GB" sz="1400" dirty="0" err="1" smtClean="0">
                <a:solidFill>
                  <a:schemeClr val="tx2"/>
                </a:solidFill>
              </a:rPr>
              <a:t>Lambard</a:t>
            </a:r>
            <a:r>
              <a:rPr lang="en-GB" sz="1400" dirty="0" smtClean="0">
                <a:solidFill>
                  <a:schemeClr val="tx2"/>
                </a:solidFill>
              </a:rPr>
              <a:t>, </a:t>
            </a:r>
            <a:r>
              <a:rPr lang="en-GB" sz="1400" i="1" dirty="0" smtClean="0">
                <a:solidFill>
                  <a:schemeClr val="tx2"/>
                </a:solidFill>
              </a:rPr>
              <a:t>NIMPA</a:t>
            </a:r>
            <a:r>
              <a:rPr lang="en-GB" sz="1400" b="1" dirty="0" smtClean="0">
                <a:solidFill>
                  <a:schemeClr val="tx2"/>
                </a:solidFill>
              </a:rPr>
              <a:t> 742</a:t>
            </a:r>
            <a:r>
              <a:rPr lang="en-GB" sz="1400" dirty="0" smtClean="0">
                <a:solidFill>
                  <a:schemeClr val="tx2"/>
                </a:solidFill>
              </a:rPr>
              <a:t> (2014) 173</a:t>
            </a:r>
            <a:endParaRPr lang="en-GB" sz="1400" dirty="0">
              <a:solidFill>
                <a:schemeClr val="tx2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"/>
          </p:nvPr>
        </p:nvSpPr>
        <p:spPr>
          <a:xfrm>
            <a:off x="3851919" y="5085184"/>
            <a:ext cx="4247051" cy="1512168"/>
          </a:xfrm>
        </p:spPr>
        <p:txBody>
          <a:bodyPr>
            <a:normAutofit lnSpcReduction="10000"/>
          </a:bodyPr>
          <a:lstStyle/>
          <a:p>
            <a:pPr lvl="1"/>
            <a:r>
              <a:rPr lang="en-GB" sz="1800" dirty="0"/>
              <a:t>in this region other annihilation products, e.g. </a:t>
            </a:r>
            <a:r>
              <a:rPr lang="el-GR" sz="1800" dirty="0"/>
              <a:t>γ</a:t>
            </a:r>
            <a:r>
              <a:rPr lang="en-GB" sz="1800" dirty="0"/>
              <a:t>-rays, could escape</a:t>
            </a:r>
          </a:p>
          <a:p>
            <a:pPr lvl="1"/>
            <a:r>
              <a:rPr lang="en-GB" sz="1800" dirty="0" smtClean="0"/>
              <a:t>Limits from Fermi-LAT, MAGIC, H.E.S.S. not yet reaching expected signal, but CTA could come close</a:t>
            </a:r>
            <a:endParaRPr lang="en-GB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436096" y="683635"/>
            <a:ext cx="31370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— ANTARES; ··· Super-K;  --- </a:t>
            </a:r>
            <a:r>
              <a:rPr lang="en-GB" sz="1400" dirty="0" err="1" smtClean="0"/>
              <a:t>IceCube</a:t>
            </a:r>
            <a:endParaRPr lang="en-GB" sz="1400" dirty="0" smtClean="0"/>
          </a:p>
          <a:p>
            <a:pPr algn="ctr"/>
            <a:r>
              <a:rPr lang="en-GB" sz="1400" dirty="0" smtClean="0"/>
              <a:t>(</a:t>
            </a:r>
            <a:r>
              <a:rPr lang="en-GB" sz="1400" dirty="0" err="1" smtClean="0">
                <a:solidFill>
                  <a:srgbClr val="005426"/>
                </a:solidFill>
              </a:rPr>
              <a:t>b̄b</a:t>
            </a:r>
            <a:r>
              <a:rPr lang="en-GB" sz="1400" dirty="0" smtClean="0"/>
              <a:t>; </a:t>
            </a:r>
            <a:r>
              <a:rPr lang="en-GB" sz="1400" dirty="0" smtClean="0">
                <a:solidFill>
                  <a:schemeClr val="accent2">
                    <a:lumMod val="75000"/>
                  </a:schemeClr>
                </a:solidFill>
              </a:rPr>
              <a:t>WW</a:t>
            </a:r>
            <a:r>
              <a:rPr lang="en-GB" sz="1400" dirty="0" smtClean="0"/>
              <a:t>; </a:t>
            </a:r>
            <a:r>
              <a:rPr lang="el-GR" sz="1400" dirty="0" smtClean="0">
                <a:solidFill>
                  <a:srgbClr val="FF0000"/>
                </a:solidFill>
              </a:rPr>
              <a:t>ττ</a:t>
            </a:r>
            <a:r>
              <a:rPr lang="en-GB" sz="1400" dirty="0" smtClean="0"/>
              <a:t>)</a:t>
            </a:r>
          </a:p>
          <a:p>
            <a:pPr algn="ctr"/>
            <a:r>
              <a:rPr lang="en-GB" sz="1400" dirty="0" smtClean="0"/>
              <a:t>−·−· SIMPLE; —·— COUPP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292080" y="3429000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Spin-dependent</a:t>
            </a:r>
            <a:endParaRPr lang="en-GB" sz="1600" dirty="0"/>
          </a:p>
        </p:txBody>
      </p:sp>
      <p:pic>
        <p:nvPicPr>
          <p:cNvPr id="43012" name="Picture 4" descr="Full-size image (49 K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9" y="3467100"/>
            <a:ext cx="360997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4" y="3212976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Doro, </a:t>
            </a:r>
            <a:r>
              <a:rPr lang="en-GB" sz="1400" i="1" dirty="0" smtClean="0">
                <a:solidFill>
                  <a:schemeClr val="accent6">
                    <a:lumMod val="75000"/>
                  </a:schemeClr>
                </a:solidFill>
              </a:rPr>
              <a:t>NIMPA</a:t>
            </a:r>
            <a:r>
              <a:rPr lang="en-GB" sz="1400" b="1" dirty="0" smtClean="0">
                <a:solidFill>
                  <a:schemeClr val="accent6">
                    <a:lumMod val="75000"/>
                  </a:schemeClr>
                </a:solidFill>
              </a:rPr>
              <a:t> 742</a:t>
            </a:r>
            <a:r>
              <a:rPr lang="en-GB" sz="1400" dirty="0" smtClean="0">
                <a:solidFill>
                  <a:schemeClr val="accent6">
                    <a:lumMod val="75000"/>
                  </a:schemeClr>
                </a:solidFill>
              </a:rPr>
              <a:t> (2014) 99</a:t>
            </a:r>
            <a:endParaRPr lang="en-GB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Indirect Detection of WIMPs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Various experiments see</a:t>
            </a:r>
            <a:br>
              <a:rPr lang="en-GB" dirty="0" smtClean="0"/>
            </a:br>
            <a:r>
              <a:rPr lang="en-GB" dirty="0" smtClean="0"/>
              <a:t>positron fraction in</a:t>
            </a:r>
            <a:br>
              <a:rPr lang="en-GB" dirty="0" smtClean="0"/>
            </a:br>
            <a:r>
              <a:rPr lang="en-GB" dirty="0" smtClean="0"/>
              <a:t>cosmic rays rising with </a:t>
            </a:r>
            <a:br>
              <a:rPr lang="en-GB" dirty="0" smtClean="0"/>
            </a:br>
            <a:r>
              <a:rPr lang="en-GB" dirty="0" smtClean="0"/>
              <a:t>energy (unexpectedly)</a:t>
            </a:r>
          </a:p>
          <a:p>
            <a:pPr lvl="1"/>
            <a:r>
              <a:rPr lang="en-GB" dirty="0" smtClean="0"/>
              <a:t>This </a:t>
            </a:r>
            <a:r>
              <a:rPr lang="en-GB" i="1" dirty="0" smtClean="0"/>
              <a:t>could</a:t>
            </a:r>
            <a:r>
              <a:rPr lang="en-GB" dirty="0" smtClean="0"/>
              <a:t> be a signal</a:t>
            </a:r>
            <a:br>
              <a:rPr lang="en-GB" dirty="0" smtClean="0"/>
            </a:br>
            <a:r>
              <a:rPr lang="en-GB" dirty="0" smtClean="0"/>
              <a:t>of </a:t>
            </a:r>
            <a:r>
              <a:rPr lang="el-GR" dirty="0" smtClean="0"/>
              <a:t>χχ</a:t>
            </a:r>
            <a:r>
              <a:rPr lang="en-GB" dirty="0" smtClean="0"/>
              <a:t> annihilation</a:t>
            </a:r>
          </a:p>
          <a:p>
            <a:pPr lvl="1"/>
            <a:r>
              <a:rPr lang="en-GB" dirty="0" smtClean="0"/>
              <a:t>But there are also </a:t>
            </a:r>
            <a:br>
              <a:rPr lang="en-GB" dirty="0" smtClean="0"/>
            </a:br>
            <a:r>
              <a:rPr lang="en-GB" dirty="0" smtClean="0"/>
              <a:t>potential astrophysical</a:t>
            </a:r>
            <a:br>
              <a:rPr lang="en-GB" dirty="0" smtClean="0"/>
            </a:br>
            <a:r>
              <a:rPr lang="en-GB" dirty="0" smtClean="0"/>
              <a:t>sources, e.g. pulsar wind</a:t>
            </a:r>
            <a:br>
              <a:rPr lang="en-GB" dirty="0" smtClean="0"/>
            </a:br>
            <a:r>
              <a:rPr lang="en-GB" dirty="0" smtClean="0"/>
              <a:t>nebulae, </a:t>
            </a:r>
            <a:r>
              <a:rPr lang="en-GB" dirty="0" err="1" smtClean="0"/>
              <a:t>microquasars</a:t>
            </a:r>
            <a:endParaRPr lang="en-GB" dirty="0" smtClean="0"/>
          </a:p>
          <a:p>
            <a:pPr lvl="1"/>
            <a:r>
              <a:rPr lang="en-GB" dirty="0" smtClean="0"/>
              <a:t>And there are no signals for </a:t>
            </a:r>
            <a:r>
              <a:rPr lang="el-GR" dirty="0" smtClean="0"/>
              <a:t>γ</a:t>
            </a:r>
            <a:r>
              <a:rPr lang="en-GB" dirty="0" smtClean="0"/>
              <a:t>-ray excess, which we might expect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34</a:t>
            </a:fld>
            <a:endParaRPr lang="en-GB"/>
          </a:p>
        </p:txBody>
      </p:sp>
      <p:pic>
        <p:nvPicPr>
          <p:cNvPr id="44034" name="Picture 2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12776"/>
            <a:ext cx="47625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50124" y="1124744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Coutu, </a:t>
            </a:r>
            <a:r>
              <a:rPr lang="en-GB" sz="1600" i="1" dirty="0" smtClean="0">
                <a:solidFill>
                  <a:schemeClr val="accent6">
                    <a:lumMod val="75000"/>
                  </a:schemeClr>
                </a:solidFill>
              </a:rPr>
              <a:t>Physics</a:t>
            </a:r>
            <a:r>
              <a:rPr lang="en-GB" sz="1600" b="1" dirty="0" smtClean="0">
                <a:solidFill>
                  <a:schemeClr val="accent6">
                    <a:lumMod val="75000"/>
                  </a:schemeClr>
                </a:solidFill>
              </a:rPr>
              <a:t> 6</a:t>
            </a:r>
            <a:r>
              <a:rPr lang="en-GB" sz="1600" dirty="0" smtClean="0">
                <a:solidFill>
                  <a:schemeClr val="accent6">
                    <a:lumMod val="75000"/>
                  </a:schemeClr>
                </a:solidFill>
              </a:rPr>
              <a:t> (2013) 40</a:t>
            </a:r>
            <a:endParaRPr lang="en-GB" sz="1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5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 Detection of WIMPs and SWIMPs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87208" cy="4873752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WIMPs show up at LHC through missing-energy signature</a:t>
            </a:r>
          </a:p>
          <a:p>
            <a:pPr lvl="1"/>
            <a:r>
              <a:rPr lang="en-GB" dirty="0" smtClean="0"/>
              <a:t>note: not immediate proof of dark-matter status</a:t>
            </a:r>
          </a:p>
          <a:p>
            <a:pPr lvl="2"/>
            <a:r>
              <a:rPr lang="en-GB" dirty="0" smtClean="0"/>
              <a:t>long-lived but not stable neutral particle would have this signature but would not be DM candidate</a:t>
            </a:r>
          </a:p>
          <a:p>
            <a:pPr lvl="2"/>
            <a:r>
              <a:rPr lang="en-GB" dirty="0" smtClean="0"/>
              <a:t>need to constrain properties enough to calculate expected relic density if particle </a:t>
            </a:r>
            <a:r>
              <a:rPr lang="en-GB" i="1" dirty="0" smtClean="0"/>
              <a:t>is</a:t>
            </a:r>
            <a:r>
              <a:rPr lang="en-GB" dirty="0" smtClean="0"/>
              <a:t> stable, then check consistency</a:t>
            </a:r>
          </a:p>
          <a:p>
            <a:r>
              <a:rPr lang="en-GB" dirty="0" err="1" smtClean="0"/>
              <a:t>SuperWIMP</a:t>
            </a:r>
            <a:r>
              <a:rPr lang="en-GB" dirty="0" smtClean="0"/>
              <a:t> parents could also be detected</a:t>
            </a:r>
          </a:p>
          <a:p>
            <a:pPr lvl="1"/>
            <a:r>
              <a:rPr lang="en-GB" dirty="0" smtClean="0"/>
              <a:t>if charged these would be spectacular, because of extremely long lifetime</a:t>
            </a:r>
          </a:p>
          <a:p>
            <a:pPr lvl="2"/>
            <a:r>
              <a:rPr lang="en-GB" dirty="0" smtClean="0"/>
              <a:t>very heavy particle exits detector without decaying</a:t>
            </a:r>
          </a:p>
          <a:p>
            <a:pPr lvl="3"/>
            <a:r>
              <a:rPr lang="en-GB" dirty="0" smtClean="0"/>
              <a:t>if seen, could in principle be trapped in external water tanks, or even dug out of cavern walls </a:t>
            </a:r>
            <a:r>
              <a:rPr lang="en-GB" sz="1600" dirty="0" smtClean="0"/>
              <a:t>(</a:t>
            </a:r>
            <a:r>
              <a:rPr lang="en-GB" sz="1600" dirty="0" err="1" smtClean="0"/>
              <a:t>Feng</a:t>
            </a:r>
            <a:r>
              <a:rPr lang="en-GB" sz="1600" dirty="0" smtClean="0"/>
              <a:t>: “new meaning to the phrase ‘data mining’”)</a:t>
            </a:r>
          </a:p>
          <a:p>
            <a:pPr lvl="1"/>
            <a:r>
              <a:rPr lang="en-GB" sz="1900" dirty="0" smtClean="0"/>
              <a:t> </a:t>
            </a:r>
            <a:r>
              <a:rPr lang="en-GB" dirty="0" smtClean="0"/>
              <a:t>if neutral, hard to tell from WIMP proper</a:t>
            </a:r>
          </a:p>
          <a:p>
            <a:pPr lvl="2"/>
            <a:r>
              <a:rPr lang="en-GB" dirty="0" smtClean="0"/>
              <a:t>but mismatch in relic density, or conflict with direct detection, possible clues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Axion</a:t>
            </a:r>
            <a:r>
              <a:rPr lang="en-GB" dirty="0" smtClean="0"/>
              <a:t> Detection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995120" cy="2260848"/>
          </a:xfrm>
        </p:spPr>
        <p:txBody>
          <a:bodyPr>
            <a:normAutofit/>
          </a:bodyPr>
          <a:lstStyle/>
          <a:p>
            <a:r>
              <a:rPr lang="en-GB" dirty="0" err="1" smtClean="0"/>
              <a:t>Axions</a:t>
            </a:r>
            <a:r>
              <a:rPr lang="en-GB" dirty="0" smtClean="0"/>
              <a:t> couple (unenthusiastically) to photons via</a:t>
            </a:r>
            <a:br>
              <a:rPr lang="en-GB" dirty="0" smtClean="0"/>
            </a:br>
            <a:r>
              <a:rPr lang="en-GB" dirty="0" smtClean="0">
                <a:latin typeface="Monotype Corsiva" pitchFamily="66" charset="0"/>
              </a:rPr>
              <a:t>L</a:t>
            </a:r>
            <a:r>
              <a:rPr lang="en-GB" i="1" baseline="-25000" dirty="0" smtClean="0"/>
              <a:t>a</a:t>
            </a:r>
            <a:r>
              <a:rPr lang="el-GR" baseline="-25000" dirty="0" smtClean="0"/>
              <a:t>γγ</a:t>
            </a:r>
            <a:r>
              <a:rPr lang="en-GB" dirty="0" smtClean="0"/>
              <a:t> = −</a:t>
            </a:r>
            <a:r>
              <a:rPr lang="en-GB" i="1" dirty="0" err="1" smtClean="0"/>
              <a:t>g</a:t>
            </a:r>
            <a:r>
              <a:rPr lang="en-GB" i="1" baseline="-25000" dirty="0" err="1" smtClean="0"/>
              <a:t>a</a:t>
            </a:r>
            <a:r>
              <a:rPr lang="el-GR" baseline="-25000" dirty="0" smtClean="0"/>
              <a:t>γγ</a:t>
            </a:r>
            <a:r>
              <a:rPr lang="en-GB" i="1" dirty="0" smtClean="0"/>
              <a:t>a</a:t>
            </a:r>
            <a:r>
              <a:rPr lang="en-GB" dirty="0" smtClean="0"/>
              <a:t> </a:t>
            </a:r>
            <a:r>
              <a:rPr lang="en-GB" b="1" dirty="0" smtClean="0"/>
              <a:t>E∙B</a:t>
            </a:r>
            <a:endParaRPr lang="en-GB" dirty="0" smtClean="0"/>
          </a:p>
          <a:p>
            <a:pPr lvl="1"/>
            <a:r>
              <a:rPr lang="en-GB" sz="2000" dirty="0" smtClean="0"/>
              <a:t>they can therefore be detected using </a:t>
            </a:r>
            <a:r>
              <a:rPr lang="en-GB" sz="2000" dirty="0" err="1" smtClean="0"/>
              <a:t>Primakoff</a:t>
            </a:r>
            <a:r>
              <a:rPr lang="en-GB" sz="2000" dirty="0" smtClean="0"/>
              <a:t> effect </a:t>
            </a:r>
            <a:br>
              <a:rPr lang="en-GB" sz="2000" dirty="0" smtClean="0"/>
            </a:br>
            <a:r>
              <a:rPr lang="en-GB" sz="2000" dirty="0" smtClean="0"/>
              <a:t>(resonant conversion of </a:t>
            </a:r>
            <a:r>
              <a:rPr lang="en-GB" sz="2000" dirty="0" err="1" smtClean="0"/>
              <a:t>axion</a:t>
            </a:r>
            <a:r>
              <a:rPr lang="en-GB" sz="2000" dirty="0" smtClean="0"/>
              <a:t> to photon in magnetic field)</a:t>
            </a:r>
          </a:p>
          <a:p>
            <a:pPr lvl="1"/>
            <a:r>
              <a:rPr lang="en-GB" sz="2000" dirty="0" smtClean="0"/>
              <a:t>ADMX experiment uses very high </a:t>
            </a:r>
            <a:r>
              <a:rPr lang="en-GB" sz="2000" i="1" dirty="0" smtClean="0"/>
              <a:t>Q </a:t>
            </a:r>
            <a:r>
              <a:rPr lang="en-GB" sz="2000" dirty="0" smtClean="0"/>
              <a:t>resonant cavity in </a:t>
            </a:r>
            <a:br>
              <a:rPr lang="en-GB" sz="2000" dirty="0" smtClean="0"/>
            </a:br>
            <a:r>
              <a:rPr lang="en-GB" sz="2000" dirty="0" smtClean="0"/>
              <a:t>superconducting magnet to look for excess power</a:t>
            </a:r>
            <a:endParaRPr lang="en-GB" sz="2000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"/>
          </p:nvPr>
        </p:nvSpPr>
        <p:spPr>
          <a:xfrm>
            <a:off x="3450896" y="3789040"/>
            <a:ext cx="3945632" cy="2880320"/>
          </a:xfrm>
        </p:spPr>
        <p:txBody>
          <a:bodyPr>
            <a:normAutofit/>
          </a:bodyPr>
          <a:lstStyle/>
          <a:p>
            <a:pPr lvl="2"/>
            <a:r>
              <a:rPr lang="en-GB" dirty="0" smtClean="0"/>
              <a:t>this is a scanning experiment: need to adjust resonant frequency to “see” specific mass (</a:t>
            </a:r>
            <a:r>
              <a:rPr lang="en-GB" i="1" dirty="0" smtClean="0"/>
              <a:t>very</a:t>
            </a:r>
            <a:r>
              <a:rPr lang="en-GB" dirty="0" smtClean="0"/>
              <a:t> tedious)</a:t>
            </a:r>
          </a:p>
          <a:p>
            <a:pPr lvl="1"/>
            <a:r>
              <a:rPr lang="en-GB" sz="2000" dirty="0" smtClean="0"/>
              <a:t>alternative: look for </a:t>
            </a:r>
            <a:r>
              <a:rPr lang="en-GB" sz="2000" dirty="0" err="1" smtClean="0"/>
              <a:t>axions</a:t>
            </a:r>
            <a:r>
              <a:rPr lang="en-GB" sz="2000" dirty="0" smtClean="0"/>
              <a:t> produced in Sun (CAST)</a:t>
            </a:r>
          </a:p>
          <a:p>
            <a:pPr lvl="2"/>
            <a:r>
              <a:rPr lang="en-GB" dirty="0" smtClean="0"/>
              <a:t>non-scanning, but less sensitive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4625863" y="260648"/>
            <a:ext cx="3096344" cy="1296144"/>
            <a:chOff x="4716016" y="260648"/>
            <a:chExt cx="3096344" cy="1296144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4716016" y="404664"/>
              <a:ext cx="2362200" cy="127000"/>
            </a:xfrm>
            <a:custGeom>
              <a:avLst/>
              <a:gdLst/>
              <a:ahLst/>
              <a:cxnLst>
                <a:cxn ang="0">
                  <a:pos x="0" y="320"/>
                </a:cxn>
                <a:cxn ang="0">
                  <a:pos x="192" y="272"/>
                </a:cxn>
                <a:cxn ang="0">
                  <a:pos x="336" y="128"/>
                </a:cxn>
                <a:cxn ang="0">
                  <a:pos x="432" y="80"/>
                </a:cxn>
                <a:cxn ang="0">
                  <a:pos x="576" y="32"/>
                </a:cxn>
                <a:cxn ang="0">
                  <a:pos x="768" y="128"/>
                </a:cxn>
                <a:cxn ang="0">
                  <a:pos x="912" y="224"/>
                </a:cxn>
                <a:cxn ang="0">
                  <a:pos x="1152" y="320"/>
                </a:cxn>
                <a:cxn ang="0">
                  <a:pos x="1392" y="224"/>
                </a:cxn>
                <a:cxn ang="0">
                  <a:pos x="1632" y="32"/>
                </a:cxn>
                <a:cxn ang="0">
                  <a:pos x="1872" y="32"/>
                </a:cxn>
                <a:cxn ang="0">
                  <a:pos x="2016" y="176"/>
                </a:cxn>
                <a:cxn ang="0">
                  <a:pos x="2112" y="272"/>
                </a:cxn>
                <a:cxn ang="0">
                  <a:pos x="2352" y="320"/>
                </a:cxn>
                <a:cxn ang="0">
                  <a:pos x="2544" y="224"/>
                </a:cxn>
                <a:cxn ang="0">
                  <a:pos x="2688" y="80"/>
                </a:cxn>
                <a:cxn ang="0">
                  <a:pos x="2832" y="32"/>
                </a:cxn>
                <a:cxn ang="0">
                  <a:pos x="3072" y="128"/>
                </a:cxn>
                <a:cxn ang="0">
                  <a:pos x="3216" y="272"/>
                </a:cxn>
                <a:cxn ang="0">
                  <a:pos x="3456" y="320"/>
                </a:cxn>
                <a:cxn ang="0">
                  <a:pos x="3696" y="224"/>
                </a:cxn>
                <a:cxn ang="0">
                  <a:pos x="3840" y="128"/>
                </a:cxn>
                <a:cxn ang="0">
                  <a:pos x="4032" y="32"/>
                </a:cxn>
                <a:cxn ang="0">
                  <a:pos x="4224" y="32"/>
                </a:cxn>
                <a:cxn ang="0">
                  <a:pos x="4416" y="176"/>
                </a:cxn>
                <a:cxn ang="0">
                  <a:pos x="4512" y="272"/>
                </a:cxn>
                <a:cxn ang="0">
                  <a:pos x="4752" y="320"/>
                </a:cxn>
                <a:cxn ang="0">
                  <a:pos x="4944" y="224"/>
                </a:cxn>
              </a:cxnLst>
              <a:rect l="0" t="0" r="r" b="b"/>
              <a:pathLst>
                <a:path w="4944" h="328">
                  <a:moveTo>
                    <a:pt x="0" y="320"/>
                  </a:moveTo>
                  <a:cubicBezTo>
                    <a:pt x="68" y="312"/>
                    <a:pt x="136" y="304"/>
                    <a:pt x="192" y="272"/>
                  </a:cubicBezTo>
                  <a:cubicBezTo>
                    <a:pt x="248" y="240"/>
                    <a:pt x="296" y="160"/>
                    <a:pt x="336" y="128"/>
                  </a:cubicBezTo>
                  <a:cubicBezTo>
                    <a:pt x="376" y="96"/>
                    <a:pt x="392" y="96"/>
                    <a:pt x="432" y="80"/>
                  </a:cubicBezTo>
                  <a:cubicBezTo>
                    <a:pt x="472" y="64"/>
                    <a:pt x="520" y="24"/>
                    <a:pt x="576" y="32"/>
                  </a:cubicBezTo>
                  <a:cubicBezTo>
                    <a:pt x="632" y="40"/>
                    <a:pt x="712" y="96"/>
                    <a:pt x="768" y="128"/>
                  </a:cubicBezTo>
                  <a:cubicBezTo>
                    <a:pt x="824" y="160"/>
                    <a:pt x="848" y="192"/>
                    <a:pt x="912" y="224"/>
                  </a:cubicBezTo>
                  <a:cubicBezTo>
                    <a:pt x="976" y="256"/>
                    <a:pt x="1072" y="320"/>
                    <a:pt x="1152" y="320"/>
                  </a:cubicBezTo>
                  <a:cubicBezTo>
                    <a:pt x="1232" y="320"/>
                    <a:pt x="1312" y="272"/>
                    <a:pt x="1392" y="224"/>
                  </a:cubicBezTo>
                  <a:cubicBezTo>
                    <a:pt x="1472" y="176"/>
                    <a:pt x="1552" y="64"/>
                    <a:pt x="1632" y="32"/>
                  </a:cubicBezTo>
                  <a:cubicBezTo>
                    <a:pt x="1712" y="0"/>
                    <a:pt x="1808" y="8"/>
                    <a:pt x="1872" y="32"/>
                  </a:cubicBezTo>
                  <a:cubicBezTo>
                    <a:pt x="1936" y="56"/>
                    <a:pt x="1976" y="136"/>
                    <a:pt x="2016" y="176"/>
                  </a:cubicBezTo>
                  <a:cubicBezTo>
                    <a:pt x="2056" y="216"/>
                    <a:pt x="2056" y="248"/>
                    <a:pt x="2112" y="272"/>
                  </a:cubicBezTo>
                  <a:cubicBezTo>
                    <a:pt x="2168" y="296"/>
                    <a:pt x="2280" y="328"/>
                    <a:pt x="2352" y="320"/>
                  </a:cubicBezTo>
                  <a:cubicBezTo>
                    <a:pt x="2424" y="312"/>
                    <a:pt x="2488" y="264"/>
                    <a:pt x="2544" y="224"/>
                  </a:cubicBezTo>
                  <a:cubicBezTo>
                    <a:pt x="2600" y="184"/>
                    <a:pt x="2640" y="112"/>
                    <a:pt x="2688" y="80"/>
                  </a:cubicBezTo>
                  <a:cubicBezTo>
                    <a:pt x="2736" y="48"/>
                    <a:pt x="2768" y="24"/>
                    <a:pt x="2832" y="32"/>
                  </a:cubicBezTo>
                  <a:cubicBezTo>
                    <a:pt x="2896" y="40"/>
                    <a:pt x="3008" y="88"/>
                    <a:pt x="3072" y="128"/>
                  </a:cubicBezTo>
                  <a:cubicBezTo>
                    <a:pt x="3136" y="168"/>
                    <a:pt x="3152" y="240"/>
                    <a:pt x="3216" y="272"/>
                  </a:cubicBezTo>
                  <a:cubicBezTo>
                    <a:pt x="3280" y="304"/>
                    <a:pt x="3376" y="328"/>
                    <a:pt x="3456" y="320"/>
                  </a:cubicBezTo>
                  <a:cubicBezTo>
                    <a:pt x="3536" y="312"/>
                    <a:pt x="3632" y="256"/>
                    <a:pt x="3696" y="224"/>
                  </a:cubicBezTo>
                  <a:cubicBezTo>
                    <a:pt x="3760" y="192"/>
                    <a:pt x="3784" y="160"/>
                    <a:pt x="3840" y="128"/>
                  </a:cubicBezTo>
                  <a:cubicBezTo>
                    <a:pt x="3896" y="96"/>
                    <a:pt x="3968" y="48"/>
                    <a:pt x="4032" y="32"/>
                  </a:cubicBezTo>
                  <a:cubicBezTo>
                    <a:pt x="4096" y="16"/>
                    <a:pt x="4160" y="8"/>
                    <a:pt x="4224" y="32"/>
                  </a:cubicBezTo>
                  <a:cubicBezTo>
                    <a:pt x="4288" y="56"/>
                    <a:pt x="4368" y="136"/>
                    <a:pt x="4416" y="176"/>
                  </a:cubicBezTo>
                  <a:cubicBezTo>
                    <a:pt x="4464" y="216"/>
                    <a:pt x="4456" y="248"/>
                    <a:pt x="4512" y="272"/>
                  </a:cubicBezTo>
                  <a:cubicBezTo>
                    <a:pt x="4568" y="296"/>
                    <a:pt x="4680" y="328"/>
                    <a:pt x="4752" y="320"/>
                  </a:cubicBezTo>
                  <a:cubicBezTo>
                    <a:pt x="4824" y="312"/>
                    <a:pt x="4912" y="240"/>
                    <a:pt x="4944" y="224"/>
                  </a:cubicBezTo>
                </a:path>
              </a:pathLst>
            </a:custGeom>
            <a:noFill/>
            <a:ln w="952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cxnSp>
          <p:nvCxnSpPr>
            <p:cNvPr id="7" name="Straight Connector 6"/>
            <p:cNvCxnSpPr/>
            <p:nvPr/>
          </p:nvCxnSpPr>
          <p:spPr>
            <a:xfrm rot="5400000">
              <a:off x="5312572" y="1052736"/>
              <a:ext cx="1008112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164288" y="26064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γ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68144" y="764704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i="1" dirty="0" smtClean="0"/>
                <a:t>a</a:t>
              </a:r>
              <a:endParaRPr lang="en-GB" i="1" dirty="0"/>
            </a:p>
          </p:txBody>
        </p:sp>
      </p:grp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 r="14302"/>
          <a:stretch>
            <a:fillRect/>
          </a:stretch>
        </p:blipFill>
        <p:spPr bwMode="auto">
          <a:xfrm>
            <a:off x="251520" y="3789040"/>
            <a:ext cx="3600400" cy="281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 cstate="print"/>
          <a:srcRect l="42932" r="38582"/>
          <a:stretch>
            <a:fillRect/>
          </a:stretch>
        </p:blipFill>
        <p:spPr bwMode="auto">
          <a:xfrm>
            <a:off x="7308304" y="93221"/>
            <a:ext cx="1516262" cy="558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Axion</a:t>
            </a:r>
            <a:r>
              <a:rPr lang="en-GB" dirty="0" smtClean="0"/>
              <a:t> Detection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6774" y="51516"/>
            <a:ext cx="4515326" cy="330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 l="3404" t="4351" r="2984" b="3472"/>
          <a:stretch>
            <a:fillRect/>
          </a:stretch>
        </p:blipFill>
        <p:spPr bwMode="auto">
          <a:xfrm>
            <a:off x="4307379" y="3645024"/>
            <a:ext cx="3960440" cy="30963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79" y="1556792"/>
            <a:ext cx="4283968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Dark Matter: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4873752"/>
          </a:xfrm>
        </p:spPr>
        <p:txBody>
          <a:bodyPr/>
          <a:lstStyle/>
          <a:p>
            <a:r>
              <a:rPr lang="en-GB" dirty="0" smtClean="0"/>
              <a:t>Astrophysical evidence for dark matter is consistent and compelling</a:t>
            </a:r>
          </a:p>
          <a:p>
            <a:pPr lvl="1"/>
            <a:r>
              <a:rPr lang="en-GB" dirty="0" smtClean="0"/>
              <a:t>not an </a:t>
            </a:r>
            <a:r>
              <a:rPr lang="en-GB" dirty="0" err="1" smtClean="0"/>
              <a:t>unfalsifiable</a:t>
            </a:r>
            <a:r>
              <a:rPr lang="en-GB" dirty="0" smtClean="0"/>
              <a:t> theory—for example, severe conflict between BBN and WMAP on </a:t>
            </a:r>
            <a:r>
              <a:rPr lang="el-GR" dirty="0" smtClean="0"/>
              <a:t>Ω</a:t>
            </a:r>
            <a:r>
              <a:rPr lang="en-GB" baseline="-25000" dirty="0" smtClean="0"/>
              <a:t>b</a:t>
            </a:r>
            <a:r>
              <a:rPr lang="en-GB" dirty="0" smtClean="0"/>
              <a:t> might have scuppered it</a:t>
            </a:r>
          </a:p>
          <a:p>
            <a:r>
              <a:rPr lang="en-GB" dirty="0" smtClean="0"/>
              <a:t>Particle physics candidates are many and varied</a:t>
            </a:r>
          </a:p>
          <a:p>
            <a:pPr lvl="1"/>
            <a:r>
              <a:rPr lang="en-GB" dirty="0" smtClean="0"/>
              <a:t>and in many cases are not </a:t>
            </a:r>
            <a:r>
              <a:rPr lang="en-GB" i="1" dirty="0" smtClean="0"/>
              <a:t>ad hoc</a:t>
            </a:r>
            <a:r>
              <a:rPr lang="en-GB" dirty="0" smtClean="0"/>
              <a:t> inventions, but have strong independent motivation from within particle physics</a:t>
            </a:r>
          </a:p>
          <a:p>
            <a:r>
              <a:rPr lang="en-GB" dirty="0" smtClean="0"/>
              <a:t>Unambiguous detection is possible for several candidates, but will need careful confirmation</a:t>
            </a:r>
          </a:p>
          <a:p>
            <a:pPr lvl="1"/>
            <a:r>
              <a:rPr lang="en-GB" dirty="0" smtClean="0"/>
              <a:t>interdisciplinary approaches combining direct detection, indirect detection, conventional high-energy physics and astrophysics may well be required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55298" name="Picture 2" descr="C:\Documents and Settings\Susan Cartwright\Local Settings\Temporary Internet Files\Content.IE5\K16781MF\MC900411958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132856"/>
            <a:ext cx="2592309" cy="3440317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spect="1"/>
          </p:cNvSpPr>
          <p:nvPr/>
        </p:nvSpPr>
        <p:spPr>
          <a:xfrm>
            <a:off x="2453661" y="836712"/>
            <a:ext cx="42659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THE END</a:t>
            </a:r>
            <a:endParaRPr lang="en-US" sz="8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Astrophysical Evidence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859216" cy="4873752"/>
          </a:xfrm>
        </p:spPr>
        <p:txBody>
          <a:bodyPr/>
          <a:lstStyle/>
          <a:p>
            <a:r>
              <a:rPr lang="en-GB" dirty="0" smtClean="0"/>
              <a:t>Dynamics of rich clusters</a:t>
            </a:r>
          </a:p>
          <a:p>
            <a:pPr lvl="1"/>
            <a:r>
              <a:rPr lang="en-GB" dirty="0" err="1" smtClean="0"/>
              <a:t>Zwicky</a:t>
            </a:r>
            <a:r>
              <a:rPr lang="en-GB" dirty="0" smtClean="0"/>
              <a:t> (1933!) noted that the velocities of galaxies in the Coma cluster were too high to be consistent with a bound system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852936"/>
            <a:ext cx="5385436" cy="382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Astrophysical Evidence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474840" cy="4873752"/>
          </a:xfrm>
        </p:spPr>
        <p:txBody>
          <a:bodyPr/>
          <a:lstStyle/>
          <a:p>
            <a:r>
              <a:rPr lang="en-GB" dirty="0" smtClean="0"/>
              <a:t>Dynamics of rich clusters</a:t>
            </a:r>
          </a:p>
          <a:p>
            <a:pPr lvl="1"/>
            <a:r>
              <a:rPr lang="en-GB" dirty="0" smtClean="0"/>
              <a:t>mass of gas and gravitating mass can be extracted from X-ray emission from </a:t>
            </a:r>
            <a:r>
              <a:rPr lang="en-GB" dirty="0" err="1" smtClean="0"/>
              <a:t>intracluster</a:t>
            </a:r>
            <a:r>
              <a:rPr lang="en-GB" dirty="0" smtClean="0"/>
              <a:t> medium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148064" y="5157192"/>
            <a:ext cx="31683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ROSAT X-ray image of Coma cluster overlaid on optical.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MPI (ROSAT image); NASA/ESA/DSS2 (visible image)</a:t>
            </a:r>
            <a:endParaRPr lang="en-GB" sz="1600" dirty="0">
              <a:solidFill>
                <a:schemeClr val="tx2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12776"/>
            <a:ext cx="3651885" cy="354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438960"/>
            <a:ext cx="36957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187624" y="616530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Allen et al., </a:t>
            </a:r>
            <a:r>
              <a:rPr lang="en-GB" i="1" dirty="0" smtClean="0"/>
              <a:t>MNRAS </a:t>
            </a:r>
            <a:r>
              <a:rPr lang="en-GB" b="1" dirty="0" smtClean="0"/>
              <a:t>334</a:t>
            </a:r>
            <a:r>
              <a:rPr lang="en-GB" dirty="0" smtClean="0"/>
              <a:t> (2002) L11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Astrophysical Evidence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GB" dirty="0" smtClean="0"/>
              <a:t>Dynamics of rich clusters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47625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2656"/>
            <a:ext cx="3857909" cy="38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148064" y="4365104"/>
            <a:ext cx="316835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Mass map of CL0024+1654 as determined from the observed gravitational </a:t>
            </a:r>
            <a:r>
              <a:rPr lang="en-GB" dirty="0" err="1" smtClean="0"/>
              <a:t>lensing</a:t>
            </a:r>
            <a:r>
              <a:rPr lang="en-GB" dirty="0" smtClean="0"/>
              <a:t>.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Tyson, </a:t>
            </a:r>
            <a:r>
              <a:rPr lang="en-GB" sz="1600" dirty="0" err="1" smtClean="0">
                <a:solidFill>
                  <a:schemeClr val="tx2"/>
                </a:solidFill>
              </a:rPr>
              <a:t>Kochanski</a:t>
            </a:r>
            <a:r>
              <a:rPr lang="en-GB" sz="1600" dirty="0" smtClean="0">
                <a:solidFill>
                  <a:schemeClr val="tx2"/>
                </a:solidFill>
              </a:rPr>
              <a:t> and </a:t>
            </a:r>
            <a:r>
              <a:rPr lang="en-GB" sz="1600" dirty="0" err="1" smtClean="0">
                <a:solidFill>
                  <a:schemeClr val="tx2"/>
                </a:solidFill>
              </a:rPr>
              <a:t>Dell’Antonio</a:t>
            </a:r>
            <a:r>
              <a:rPr lang="en-GB" sz="1600" dirty="0" smtClean="0">
                <a:solidFill>
                  <a:schemeClr val="tx2"/>
                </a:solidFill>
              </a:rPr>
              <a:t>, </a:t>
            </a:r>
            <a:r>
              <a:rPr lang="en-GB" sz="1600" i="1" dirty="0" err="1" smtClean="0">
                <a:solidFill>
                  <a:schemeClr val="tx2"/>
                </a:solidFill>
              </a:rPr>
              <a:t>ApJ</a:t>
            </a:r>
            <a:r>
              <a:rPr lang="en-GB" sz="1600" i="1" dirty="0" smtClean="0">
                <a:solidFill>
                  <a:schemeClr val="tx2"/>
                </a:solidFill>
              </a:rPr>
              <a:t> </a:t>
            </a:r>
            <a:r>
              <a:rPr lang="en-GB" sz="1600" b="1" dirty="0" smtClean="0">
                <a:solidFill>
                  <a:schemeClr val="tx2"/>
                </a:solidFill>
              </a:rPr>
              <a:t>498</a:t>
            </a:r>
            <a:r>
              <a:rPr lang="en-GB" sz="1600" dirty="0" smtClean="0">
                <a:solidFill>
                  <a:schemeClr val="tx2"/>
                </a:solidFill>
              </a:rPr>
              <a:t> (1998) L107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Astrophysical Evidence: The Bullet Cluster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31224" cy="4873752"/>
          </a:xfrm>
        </p:spPr>
        <p:txBody>
          <a:bodyPr/>
          <a:lstStyle/>
          <a:p>
            <a:r>
              <a:rPr lang="en-GB" dirty="0" smtClean="0"/>
              <a:t>Mass from lens mapping (blue) follows stars not gas (red)</a:t>
            </a:r>
          </a:p>
          <a:p>
            <a:pPr lvl="1">
              <a:buFont typeface="Wingdings" pitchFamily="2" charset="2"/>
              <a:buChar char=""/>
            </a:pPr>
            <a:r>
              <a:rPr lang="en-GB" dirty="0" smtClean="0"/>
              <a:t>dark matter is </a:t>
            </a:r>
            <a:r>
              <a:rPr lang="en-GB" b="1" dirty="0" err="1" smtClean="0"/>
              <a:t>collisionless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503428"/>
            <a:ext cx="585216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4365104"/>
            <a:ext cx="1800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 smtClean="0">
                <a:solidFill>
                  <a:schemeClr val="tx2"/>
                </a:solidFill>
              </a:rPr>
              <a:t>Composite Credit: </a:t>
            </a:r>
            <a:br>
              <a:rPr lang="en-GB" sz="1400" b="1" dirty="0" smtClean="0">
                <a:solidFill>
                  <a:schemeClr val="tx2"/>
                </a:solidFill>
              </a:rPr>
            </a:br>
            <a:r>
              <a:rPr lang="en-GB" sz="1400" i="1" dirty="0" smtClean="0">
                <a:solidFill>
                  <a:schemeClr val="tx2"/>
                </a:solidFill>
              </a:rPr>
              <a:t>X-ray: </a:t>
            </a:r>
            <a:r>
              <a:rPr lang="en-GB" sz="1400" dirty="0" smtClean="0">
                <a:solidFill>
                  <a:schemeClr val="tx2"/>
                </a:solidFill>
              </a:rPr>
              <a:t>NASA/CXC/</a:t>
            </a:r>
            <a:r>
              <a:rPr lang="en-GB" sz="1400" dirty="0" err="1" smtClean="0">
                <a:solidFill>
                  <a:schemeClr val="tx2"/>
                </a:solidFill>
              </a:rPr>
              <a:t>CfA</a:t>
            </a:r>
            <a:r>
              <a:rPr lang="en-GB" sz="1400" dirty="0" smtClean="0">
                <a:solidFill>
                  <a:schemeClr val="tx2"/>
                </a:solidFill>
              </a:rPr>
              <a:t>/ M. </a:t>
            </a:r>
            <a:r>
              <a:rPr lang="en-GB" sz="1400" dirty="0" err="1" smtClean="0">
                <a:solidFill>
                  <a:schemeClr val="tx2"/>
                </a:solidFill>
              </a:rPr>
              <a:t>Markevitch</a:t>
            </a:r>
            <a:r>
              <a:rPr lang="en-GB" sz="1400" dirty="0" smtClean="0">
                <a:solidFill>
                  <a:schemeClr val="tx2"/>
                </a:solidFill>
              </a:rPr>
              <a:t> et al.; </a:t>
            </a:r>
            <a:br>
              <a:rPr lang="en-GB" sz="1400" dirty="0" smtClean="0">
                <a:solidFill>
                  <a:schemeClr val="tx2"/>
                </a:solidFill>
              </a:rPr>
            </a:br>
            <a:r>
              <a:rPr lang="en-GB" sz="1400" i="1" dirty="0" err="1" smtClean="0">
                <a:solidFill>
                  <a:schemeClr val="tx2"/>
                </a:solidFill>
              </a:rPr>
              <a:t>Lensing</a:t>
            </a:r>
            <a:r>
              <a:rPr lang="en-GB" sz="1400" i="1" dirty="0" smtClean="0">
                <a:solidFill>
                  <a:schemeClr val="tx2"/>
                </a:solidFill>
              </a:rPr>
              <a:t> Map: </a:t>
            </a:r>
            <a:r>
              <a:rPr lang="en-GB" sz="1400" dirty="0" smtClean="0">
                <a:solidFill>
                  <a:schemeClr val="tx2"/>
                </a:solidFill>
              </a:rPr>
              <a:t>NASA/</a:t>
            </a:r>
            <a:r>
              <a:rPr lang="en-GB" sz="1400" dirty="0" err="1" smtClean="0">
                <a:solidFill>
                  <a:schemeClr val="tx2"/>
                </a:solidFill>
              </a:rPr>
              <a:t>STScI</a:t>
            </a:r>
            <a:r>
              <a:rPr lang="en-GB" sz="1400" dirty="0" smtClean="0">
                <a:solidFill>
                  <a:schemeClr val="tx2"/>
                </a:solidFill>
              </a:rPr>
              <a:t>; ESO WFI; Magellan/</a:t>
            </a:r>
            <a:r>
              <a:rPr lang="en-GB" sz="1400" dirty="0" err="1" smtClean="0">
                <a:solidFill>
                  <a:schemeClr val="tx2"/>
                </a:solidFill>
              </a:rPr>
              <a:t>U.Arizona</a:t>
            </a:r>
            <a:r>
              <a:rPr lang="en-GB" sz="1400" dirty="0" smtClean="0">
                <a:solidFill>
                  <a:schemeClr val="tx2"/>
                </a:solidFill>
              </a:rPr>
              <a:t>/</a:t>
            </a:r>
            <a:br>
              <a:rPr lang="en-GB" sz="1400" dirty="0" smtClean="0">
                <a:solidFill>
                  <a:schemeClr val="tx2"/>
                </a:solidFill>
              </a:rPr>
            </a:br>
            <a:r>
              <a:rPr lang="en-GB" sz="1400" dirty="0" err="1" smtClean="0">
                <a:solidFill>
                  <a:schemeClr val="tx2"/>
                </a:solidFill>
              </a:rPr>
              <a:t>D.Clowe</a:t>
            </a:r>
            <a:r>
              <a:rPr lang="en-GB" sz="1400" dirty="0" smtClean="0">
                <a:solidFill>
                  <a:schemeClr val="tx2"/>
                </a:solidFill>
              </a:rPr>
              <a:t> et al </a:t>
            </a:r>
            <a:br>
              <a:rPr lang="en-GB" sz="1400" dirty="0" smtClean="0">
                <a:solidFill>
                  <a:schemeClr val="tx2"/>
                </a:solidFill>
              </a:rPr>
            </a:br>
            <a:r>
              <a:rPr lang="en-GB" sz="1400" i="1" dirty="0" smtClean="0">
                <a:solidFill>
                  <a:schemeClr val="tx2"/>
                </a:solidFill>
              </a:rPr>
              <a:t>Optical: </a:t>
            </a:r>
            <a:r>
              <a:rPr lang="en-GB" sz="1400" dirty="0" smtClean="0">
                <a:solidFill>
                  <a:schemeClr val="tx2"/>
                </a:solidFill>
              </a:rPr>
              <a:t>NASA/</a:t>
            </a:r>
            <a:r>
              <a:rPr lang="en-GB" sz="1400" dirty="0" err="1" smtClean="0">
                <a:solidFill>
                  <a:schemeClr val="tx2"/>
                </a:solidFill>
              </a:rPr>
              <a:t>STScI</a:t>
            </a:r>
            <a:r>
              <a:rPr lang="en-GB" sz="1400" dirty="0" smtClean="0">
                <a:solidFill>
                  <a:schemeClr val="tx2"/>
                </a:solidFill>
              </a:rPr>
              <a:t>; Magellan/</a:t>
            </a:r>
            <a:r>
              <a:rPr lang="en-GB" sz="1400" dirty="0" err="1" smtClean="0">
                <a:solidFill>
                  <a:schemeClr val="tx2"/>
                </a:solidFill>
              </a:rPr>
              <a:t>U.Arizona</a:t>
            </a:r>
            <a:r>
              <a:rPr lang="en-GB" sz="1400" dirty="0" smtClean="0">
                <a:solidFill>
                  <a:schemeClr val="tx2"/>
                </a:solidFill>
              </a:rPr>
              <a:t>/</a:t>
            </a:r>
            <a:br>
              <a:rPr lang="en-GB" sz="1400" dirty="0" smtClean="0">
                <a:solidFill>
                  <a:schemeClr val="tx2"/>
                </a:solidFill>
              </a:rPr>
            </a:br>
            <a:r>
              <a:rPr lang="en-GB" sz="1400" dirty="0" err="1" smtClean="0">
                <a:solidFill>
                  <a:schemeClr val="tx2"/>
                </a:solidFill>
              </a:rPr>
              <a:t>D.Clowe</a:t>
            </a:r>
            <a:r>
              <a:rPr lang="en-GB" sz="1400" dirty="0" smtClean="0">
                <a:solidFill>
                  <a:schemeClr val="tx2"/>
                </a:solidFill>
              </a:rPr>
              <a:t> et al.</a:t>
            </a:r>
            <a:endParaRPr lang="en-GB" sz="14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56" y="1196752"/>
            <a:ext cx="4104000" cy="450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Non-Baryonic Dark Matter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82752" cy="4873752"/>
          </a:xfrm>
        </p:spPr>
        <p:txBody>
          <a:bodyPr/>
          <a:lstStyle/>
          <a:p>
            <a:r>
              <a:rPr lang="en-GB" dirty="0" smtClean="0"/>
              <a:t>Density of baryonic matter strongly constrained by early-universe </a:t>
            </a:r>
            <a:r>
              <a:rPr lang="en-GB" dirty="0" err="1" smtClean="0"/>
              <a:t>nucleosynthesis</a:t>
            </a:r>
            <a:r>
              <a:rPr lang="en-GB" dirty="0" smtClean="0"/>
              <a:t> (BBN)</a:t>
            </a:r>
          </a:p>
          <a:p>
            <a:pPr lvl="1"/>
            <a:r>
              <a:rPr lang="en-GB" dirty="0" smtClean="0"/>
              <a:t>density parameter of order 0.3 as required by data from, e.g., galaxy clusters is completely inconsistent with best fit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7236296" y="548680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PDG review</a:t>
            </a:r>
            <a:endParaRPr lang="en-GB" dirty="0"/>
          </a:p>
        </p:txBody>
      </p:sp>
      <p:sp>
        <p:nvSpPr>
          <p:cNvPr id="5" name="Rectangular Callout 4"/>
          <p:cNvSpPr/>
          <p:nvPr/>
        </p:nvSpPr>
        <p:spPr>
          <a:xfrm>
            <a:off x="4139952" y="5877272"/>
            <a:ext cx="2412268" cy="821539"/>
          </a:xfrm>
          <a:prstGeom prst="wedgeRectCallout">
            <a:avLst>
              <a:gd name="adj1" fmla="val 11452"/>
              <a:gd name="adj2" fmla="val -13506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“The lithium problem”: possible new physics??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Non-Baryonic Dark Matter: Cosmology</a:t>
            </a:r>
            <a:endParaRPr lang="en-GB" dirty="0"/>
          </a:p>
        </p:txBody>
      </p:sp>
      <p:pic>
        <p:nvPicPr>
          <p:cNvPr id="6" name="Content Placeholder 5" descr="clbaryon.gif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9585" y="3068960"/>
            <a:ext cx="3779747" cy="35607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6FF5032-9F15-4517-B712-72F3C226B45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211960" y="624884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Wayne </a:t>
            </a:r>
            <a:r>
              <a:rPr lang="en-GB" dirty="0" err="1" smtClean="0"/>
              <a:t>Hu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177281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Ratio of odd/even peaks depends on </a:t>
            </a:r>
            <a:r>
              <a:rPr lang="el-GR" dirty="0" smtClean="0"/>
              <a:t>Ω</a:t>
            </a:r>
            <a:r>
              <a:rPr lang="en-GB" baseline="-25000" dirty="0" smtClean="0"/>
              <a:t>b</a:t>
            </a:r>
            <a:endParaRPr lang="en-GB" dirty="0"/>
          </a:p>
        </p:txBody>
      </p:sp>
      <p:pic>
        <p:nvPicPr>
          <p:cNvPr id="43010" name="Picture 2" descr="http://sci.esa.int/science-e-media/img/63/Planck_power_spectrum_ori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6332" r="5483" b="6879"/>
          <a:stretch/>
        </p:blipFill>
        <p:spPr bwMode="auto">
          <a:xfrm>
            <a:off x="4067944" y="1324704"/>
            <a:ext cx="4968552" cy="419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92280" y="241914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Planck</a:t>
            </a:r>
            <a:endParaRPr lang="en-GB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1303</TotalTime>
  <Words>1718</Words>
  <Application>Microsoft Office PowerPoint</Application>
  <PresentationFormat>On-screen Show (4:3)</PresentationFormat>
  <Paragraphs>320</Paragraphs>
  <Slides>39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Oriel</vt:lpstr>
      <vt:lpstr>Equation</vt:lpstr>
      <vt:lpstr>ASTROPARTICLE PHYSICS LECTURE 4</vt:lpstr>
      <vt:lpstr>Dark Matter</vt:lpstr>
      <vt:lpstr>The Astrophysical Evidence</vt:lpstr>
      <vt:lpstr>The Astrophysical Evidence</vt:lpstr>
      <vt:lpstr>The Astrophysical Evidence</vt:lpstr>
      <vt:lpstr>The Astrophysical Evidence</vt:lpstr>
      <vt:lpstr>The Astrophysical Evidence: The Bullet Cluster</vt:lpstr>
      <vt:lpstr>Non-Baryonic Dark Matter</vt:lpstr>
      <vt:lpstr>Non-Baryonic Dark Matter: Cosmology</vt:lpstr>
      <vt:lpstr>Large Scale Structure</vt:lpstr>
      <vt:lpstr>2MASS Galaxy Survey</vt:lpstr>
      <vt:lpstr>Brief Summary of Astrophysical Evidence</vt:lpstr>
      <vt:lpstr>Dark Matter</vt:lpstr>
      <vt:lpstr>Dark Matter Candidates</vt:lpstr>
      <vt:lpstr>Particle Physics Motivations</vt:lpstr>
      <vt:lpstr>WIMPs</vt:lpstr>
      <vt:lpstr>WIMP Relic Density</vt:lpstr>
      <vt:lpstr>Supersymmetric WIMPs</vt:lpstr>
      <vt:lpstr>SUSY WIMPs</vt:lpstr>
      <vt:lpstr>Kaluza-Klein WIMPs</vt:lpstr>
      <vt:lpstr>SuperWIMPs</vt:lpstr>
      <vt:lpstr>Light Gravitinos</vt:lpstr>
      <vt:lpstr>Sterile Neutrinos</vt:lpstr>
      <vt:lpstr>Sterile Neutrinos</vt:lpstr>
      <vt:lpstr>Axions</vt:lpstr>
      <vt:lpstr>Axions</vt:lpstr>
      <vt:lpstr>Dark Matter</vt:lpstr>
      <vt:lpstr>Detection of Dark Matter Candidates</vt:lpstr>
      <vt:lpstr>Direct Detection of WIMPS</vt:lpstr>
      <vt:lpstr>Direct Detection of WIMPS</vt:lpstr>
      <vt:lpstr>Direct Detection of WIMPs</vt:lpstr>
      <vt:lpstr>Indirect Detection of WIMPs</vt:lpstr>
      <vt:lpstr>Indirect Detection of WIMPs</vt:lpstr>
      <vt:lpstr>Indirect Detection of WIMPs</vt:lpstr>
      <vt:lpstr>LHC Detection of WIMPs and SWIMPs</vt:lpstr>
      <vt:lpstr>Axion Detection</vt:lpstr>
      <vt:lpstr>Axion Detection</vt:lpstr>
      <vt:lpstr>Dark Matter: Summary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ASTROPARTICLE PHYSICS</dc:title>
  <dc:creator>Susan Cartwright</dc:creator>
  <cp:lastModifiedBy>Susan</cp:lastModifiedBy>
  <cp:revision>78</cp:revision>
  <dcterms:created xsi:type="dcterms:W3CDTF">2011-04-02T13:27:46Z</dcterms:created>
  <dcterms:modified xsi:type="dcterms:W3CDTF">2016-04-03T15:49:55Z</dcterms:modified>
</cp:coreProperties>
</file>