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2" r:id="rId6"/>
    <p:sldId id="284" r:id="rId7"/>
    <p:sldId id="260" r:id="rId8"/>
    <p:sldId id="261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1" r:id="rId19"/>
    <p:sldId id="298" r:id="rId20"/>
    <p:sldId id="297" r:id="rId21"/>
    <p:sldId id="265" r:id="rId22"/>
    <p:sldId id="277" r:id="rId23"/>
    <p:sldId id="274" r:id="rId24"/>
    <p:sldId id="275" r:id="rId25"/>
    <p:sldId id="276" r:id="rId26"/>
    <p:sldId id="293" r:id="rId27"/>
    <p:sldId id="278" r:id="rId28"/>
    <p:sldId id="279" r:id="rId29"/>
    <p:sldId id="294" r:id="rId30"/>
    <p:sldId id="280" r:id="rId31"/>
    <p:sldId id="299" r:id="rId32"/>
    <p:sldId id="281" r:id="rId33"/>
    <p:sldId id="283" r:id="rId34"/>
    <p:sldId id="282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5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 varScale="1">
        <p:scale>
          <a:sx n="83" d="100"/>
          <a:sy n="83" d="100"/>
        </p:scale>
        <p:origin x="-151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707B1-CA44-495E-BB2C-DAFB814B42D7}" type="datetimeFigureOut">
              <a:rPr lang="en-GB" smtClean="0"/>
              <a:pPr/>
              <a:t>03/04/2016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58CDD-5472-4161-9F17-9919000FC9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4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58CDD-5472-4161-9F17-9919000FC9A0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C37193D-F590-414D-8AB2-7446B8BF69E7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938AC-2B4D-46A4-955F-3D3A96DC403E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12BD-95BA-4FBA-88E2-104047D4D8BB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1B7969A-EFF2-4DD6-BC48-6D9A0F47C889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3ED7696-B317-4A2F-93B4-4512F7FF8B5D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20AF-22AF-4E44-9580-7DAD134F4229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A38A-31EE-492E-83D8-0A1487362DB5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73BE869-2E3F-486A-9554-19E1264AAD3D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0B8C2-CC1F-45FD-9DB8-12A7220AB659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53B9242-51F4-4B92-8B19-ED13DCD94168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008776E-C9CD-48E2-BDAD-1C2ACF562F28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2240286-7E7E-45B8-A4C7-D20923394E1C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" pitchFamily="2" charset="2"/>
        <a:buChar char=""/>
        <a:defRPr kumimoji="0" sz="18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ASTROPARTICLE PHYSICS LECTURE 3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1"/>
                </a:solidFill>
              </a:rPr>
              <a:t>Susan Cartwright</a:t>
            </a:r>
          </a:p>
          <a:p>
            <a:r>
              <a:rPr lang="en-GB" sz="1600" dirty="0" smtClean="0"/>
              <a:t>University of Sheffield</a:t>
            </a:r>
            <a:endParaRPr lang="en-GB" sz="1600" dirty="0"/>
          </a:p>
        </p:txBody>
      </p:sp>
      <p:pic>
        <p:nvPicPr>
          <p:cNvPr id="4" name="Picture 3" descr="tuoslogo_key_cmyk_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3291840" cy="131673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119" y="44624"/>
            <a:ext cx="3205361" cy="448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Lake Baikal</a:t>
            </a:r>
            <a:endParaRPr lang="en-GB" dirty="0"/>
          </a:p>
        </p:txBody>
      </p:sp>
      <p:pic>
        <p:nvPicPr>
          <p:cNvPr id="8" name="Content Placeholder 7" descr="baikal-titel-animation-engl.g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429000"/>
            <a:ext cx="6334125" cy="3238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8220" y="332657"/>
            <a:ext cx="359324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11560" y="1412776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 smtClean="0"/>
              <a:t>Central core (NT200) with 96 pairs of OMs on 8 strings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Outer ring with 3 additional strings each equipped with 6 OM pairs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Lasers for calibration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660232" y="4077072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Each OM equipped with 37-cm PMT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ANTARES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88640"/>
            <a:ext cx="42005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365104"/>
            <a:ext cx="292608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700808"/>
            <a:ext cx="3297555" cy="494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501008"/>
            <a:ext cx="4720092" cy="314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9552" y="1628800"/>
            <a:ext cx="410445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dirty="0" smtClean="0"/>
              <a:t>2475 m deep, 42 km off Toulon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885 OMs arranged in triplets on 12 lines; each OM equipped with 10” PMT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Acoustic transponders for position monitoring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LED and laser optical beacons for calibration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IceCube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2115"/>
          <a:stretch>
            <a:fillRect/>
          </a:stretch>
        </p:blipFill>
        <p:spPr bwMode="auto">
          <a:xfrm>
            <a:off x="168980" y="2060848"/>
            <a:ext cx="522352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1366"/>
            <a:ext cx="3810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780928"/>
            <a:ext cx="3017911" cy="226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 l="17010" r="30071"/>
          <a:stretch>
            <a:fillRect/>
          </a:stretch>
        </p:blipFill>
        <p:spPr bwMode="auto">
          <a:xfrm>
            <a:off x="2771800" y="124245"/>
            <a:ext cx="2016224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103032"/>
            <a:ext cx="4239778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39952" y="5301208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Much the largest existing detector, </a:t>
            </a:r>
            <a:r>
              <a:rPr lang="en-GB" dirty="0" err="1" smtClean="0"/>
              <a:t>instrumenting</a:t>
            </a:r>
            <a:r>
              <a:rPr lang="en-GB" dirty="0" smtClean="0"/>
              <a:t> 1 km</a:t>
            </a:r>
            <a:r>
              <a:rPr lang="en-GB" baseline="30000" dirty="0" smtClean="0"/>
              <a:t>3</a:t>
            </a:r>
            <a:r>
              <a:rPr lang="en-GB" dirty="0" smtClean="0"/>
              <a:t> of Antarctic ice.  Precursor, AMANDA II, very similar to ANTARES in size and sensitivity.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Medium Properties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13</a:t>
            </a:fld>
            <a:endParaRPr lang="en-GB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55576" y="1556792"/>
          <a:ext cx="7128792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2198"/>
                <a:gridCol w="1782198"/>
                <a:gridCol w="1782198"/>
                <a:gridCol w="178219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Property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Lake Baikal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Mediterranean (ANTARES)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Antarctic ice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Absorption length (m)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20−24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50−70 (blue)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~</a:t>
                      </a:r>
                      <a:r>
                        <a:rPr lang="en-GB" dirty="0" smtClean="0"/>
                        <a:t>100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Scattering length (m)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30−70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230−300 (blue)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~</a:t>
                      </a:r>
                      <a:r>
                        <a:rPr lang="en-GB" dirty="0" smtClean="0"/>
                        <a:t>20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Depth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1370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2475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2450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Noise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Quiet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30000" dirty="0" smtClean="0"/>
                        <a:t>40</a:t>
                      </a:r>
                      <a:r>
                        <a:rPr lang="en-GB" baseline="0" dirty="0" smtClean="0"/>
                        <a:t>K, bioluminescence</a:t>
                      </a:r>
                      <a:endParaRPr lang="en-GB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Quiet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Retrieve/ redeploy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Yes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/>
                        <a:t>Yes</a:t>
                      </a:r>
                      <a:endParaRPr lang="en-GB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No</a:t>
                      </a:r>
                      <a:endParaRPr lang="en-GB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27584" y="5373216"/>
            <a:ext cx="705678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smtClean="0"/>
              <a:t>Long scattering length for ANTARES implies better angular resolution; </a:t>
            </a:r>
            <a:br>
              <a:rPr lang="en-GB" dirty="0" smtClean="0"/>
            </a:br>
            <a:r>
              <a:rPr lang="en-GB" dirty="0" smtClean="0"/>
              <a:t>long absorption length for </a:t>
            </a:r>
            <a:r>
              <a:rPr lang="en-GB" dirty="0" err="1" smtClean="0"/>
              <a:t>IceCube</a:t>
            </a:r>
            <a:r>
              <a:rPr lang="en-GB" dirty="0" smtClean="0"/>
              <a:t> implies sparser instrumentation.</a:t>
            </a:r>
          </a:p>
          <a:p>
            <a:r>
              <a:rPr lang="en-GB" dirty="0" smtClean="0"/>
              <a:t>Quiet environments imply potentially useful data from singles rates.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 in </a:t>
            </a:r>
            <a:r>
              <a:rPr lang="en-GB" dirty="0" err="1" smtClean="0"/>
              <a:t>Antares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75240" cy="4873752"/>
          </a:xfrm>
        </p:spPr>
        <p:txBody>
          <a:bodyPr/>
          <a:lstStyle/>
          <a:p>
            <a:r>
              <a:rPr lang="en-GB" dirty="0" smtClean="0"/>
              <a:t>Three components</a:t>
            </a:r>
          </a:p>
          <a:p>
            <a:pPr lvl="1"/>
            <a:r>
              <a:rPr lang="en-GB" dirty="0" smtClean="0"/>
              <a:t>steady background of </a:t>
            </a:r>
            <a:br>
              <a:rPr lang="en-GB" dirty="0" smtClean="0"/>
            </a:br>
            <a:r>
              <a:rPr lang="en-GB" dirty="0" smtClean="0">
                <a:latin typeface="Arial" pitchFamily="34" charset="0"/>
                <a:cs typeface="Arial" pitchFamily="34" charset="0"/>
              </a:rPr>
              <a:t>~</a:t>
            </a:r>
            <a:r>
              <a:rPr lang="en-GB" dirty="0" smtClean="0"/>
              <a:t>60 kHz from </a:t>
            </a:r>
            <a:r>
              <a:rPr lang="en-GB" baseline="30000" dirty="0" smtClean="0"/>
              <a:t>40</a:t>
            </a:r>
            <a:r>
              <a:rPr lang="en-GB" dirty="0" smtClean="0"/>
              <a:t>K</a:t>
            </a:r>
          </a:p>
          <a:p>
            <a:pPr lvl="1"/>
            <a:r>
              <a:rPr lang="en-GB" dirty="0" smtClean="0"/>
              <a:t>slowly varying contribution from bioluminescence, probably bacterial</a:t>
            </a:r>
          </a:p>
          <a:p>
            <a:pPr lvl="1"/>
            <a:r>
              <a:rPr lang="en-GB" dirty="0" smtClean="0"/>
              <a:t>short bursts of strong bioluminescence, probably from larger organisms</a:t>
            </a:r>
          </a:p>
          <a:p>
            <a:r>
              <a:rPr lang="en-GB" dirty="0" smtClean="0"/>
              <a:t>Correlated within a single storey, but not over long distances</a:t>
            </a:r>
          </a:p>
          <a:p>
            <a:pPr lvl="1"/>
            <a:r>
              <a:rPr lang="en-GB" dirty="0" smtClean="0"/>
              <a:t>minimal influence on tracking efficiency</a:t>
            </a:r>
          </a:p>
          <a:p>
            <a:pPr lvl="1"/>
            <a:r>
              <a:rPr lang="en-GB" dirty="0" smtClean="0"/>
              <a:t>does probably preclude use of singles rate, e.g. for detection of low energy neutrinos from supernova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76672"/>
            <a:ext cx="42291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Light Transmission in </a:t>
            </a:r>
            <a:r>
              <a:rPr lang="en-GB" dirty="0" err="1" smtClean="0"/>
              <a:t>IceCube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156" y="1652588"/>
            <a:ext cx="76676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3568" y="5229200"/>
            <a:ext cx="7272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Scattering is a consequence of dust layers in the ice—function of global climate, level of volcanic activity, etc.  “Dust logger” measures reflected light from artificial light source just after drilling: measure scattering with few mm vertical resolution.  Note additional contribution from bubbles at shallow depths (&lt;1400 m); </a:t>
            </a:r>
            <a:r>
              <a:rPr lang="en-GB" dirty="0" err="1" smtClean="0"/>
              <a:t>IceCube</a:t>
            </a:r>
            <a:r>
              <a:rPr lang="en-GB" dirty="0" smtClean="0"/>
              <a:t> deployed below this level.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Angular Resolution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5" name="Picture 3" descr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513" y="1353647"/>
            <a:ext cx="5323523" cy="537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217" y="1596001"/>
            <a:ext cx="34861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36096" y="4149080"/>
            <a:ext cx="316835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 smtClean="0"/>
              <a:t>Moon’s shadow in CR </a:t>
            </a:r>
            <a:r>
              <a:rPr lang="en-GB" dirty="0" err="1" smtClean="0"/>
              <a:t>muons</a:t>
            </a:r>
            <a:r>
              <a:rPr lang="en-GB" dirty="0" smtClean="0"/>
              <a:t>, measured by </a:t>
            </a:r>
            <a:r>
              <a:rPr lang="en-GB" dirty="0" err="1" smtClean="0"/>
              <a:t>IceCube</a:t>
            </a:r>
            <a:endParaRPr lang="en-GB" dirty="0" smtClean="0"/>
          </a:p>
          <a:p>
            <a:pPr algn="ctr"/>
            <a:r>
              <a:rPr lang="en-GB" dirty="0" smtClean="0"/>
              <a:t>Expected </a:t>
            </a:r>
            <a:r>
              <a:rPr lang="en-GB" dirty="0" err="1" smtClean="0"/>
              <a:t>IceCube</a:t>
            </a:r>
            <a:r>
              <a:rPr lang="en-GB" dirty="0" smtClean="0"/>
              <a:t> angular resolution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~</a:t>
            </a:r>
            <a:r>
              <a:rPr lang="en-GB" dirty="0" smtClean="0"/>
              <a:t>0.5°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0"/>
            <a:ext cx="477202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Expected Fluxes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15200" cy="506916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Expect high-energy </a:t>
            </a:r>
            <a:br>
              <a:rPr lang="en-GB" dirty="0" smtClean="0"/>
            </a:br>
            <a:r>
              <a:rPr lang="en-GB" dirty="0" smtClean="0"/>
              <a:t>astrophysical neutrinos </a:t>
            </a:r>
            <a:br>
              <a:rPr lang="en-GB" dirty="0" smtClean="0"/>
            </a:br>
            <a:r>
              <a:rPr lang="en-GB" dirty="0" smtClean="0"/>
              <a:t>to be produced in proton </a:t>
            </a:r>
            <a:br>
              <a:rPr lang="en-GB" dirty="0" smtClean="0"/>
            </a:br>
            <a:r>
              <a:rPr lang="en-GB" dirty="0" smtClean="0"/>
              <a:t>interaction cascades</a:t>
            </a:r>
          </a:p>
          <a:p>
            <a:pPr lvl="1"/>
            <a:r>
              <a:rPr lang="en-GB" dirty="0" smtClean="0"/>
              <a:t>therefore, observed CR </a:t>
            </a:r>
            <a:br>
              <a:rPr lang="en-GB" dirty="0" smtClean="0"/>
            </a:br>
            <a:r>
              <a:rPr lang="en-GB" dirty="0" smtClean="0"/>
              <a:t>flux implies upper bound </a:t>
            </a:r>
            <a:br>
              <a:rPr lang="en-GB" dirty="0" smtClean="0"/>
            </a:br>
            <a:r>
              <a:rPr lang="en-GB" dirty="0" smtClean="0"/>
              <a:t>on neutrino flux (</a:t>
            </a:r>
            <a:r>
              <a:rPr lang="en-GB" b="1" dirty="0" smtClean="0"/>
              <a:t>Waxman-</a:t>
            </a:r>
            <a:br>
              <a:rPr lang="en-GB" b="1" dirty="0" smtClean="0"/>
            </a:br>
            <a:r>
              <a:rPr lang="en-GB" b="1" dirty="0" err="1" smtClean="0"/>
              <a:t>Bahcall</a:t>
            </a:r>
            <a:r>
              <a:rPr lang="en-GB" b="1" dirty="0" smtClean="0"/>
              <a:t> bound</a:t>
            </a:r>
            <a:r>
              <a:rPr lang="en-GB" dirty="0" smtClean="0"/>
              <a:t>: </a:t>
            </a:r>
            <a:r>
              <a:rPr lang="en-GB" i="1" dirty="0" smtClean="0"/>
              <a:t>Phys. Rev. </a:t>
            </a:r>
            <a:r>
              <a:rPr lang="en-GB" b="1" dirty="0" smtClean="0"/>
              <a:t>D59</a:t>
            </a:r>
            <a:r>
              <a:rPr lang="en-GB" dirty="0" smtClean="0"/>
              <a:t> (1998) 023002)</a:t>
            </a:r>
          </a:p>
          <a:p>
            <a:pPr lvl="1"/>
            <a:r>
              <a:rPr lang="en-GB" dirty="0" smtClean="0"/>
              <a:t>argument goes as follows:</a:t>
            </a:r>
          </a:p>
          <a:p>
            <a:pPr lvl="2"/>
            <a:r>
              <a:rPr lang="en-GB" dirty="0" smtClean="0"/>
              <a:t>from observed CR rate, deduce that the amount of energy emitted by astrophysical sources in the form of UHE CRs (10</a:t>
            </a:r>
            <a:r>
              <a:rPr lang="en-GB" baseline="30000" dirty="0" smtClean="0"/>
              <a:t>19</a:t>
            </a:r>
            <a:r>
              <a:rPr lang="en-GB" dirty="0" smtClean="0"/>
              <a:t> – 10</a:t>
            </a:r>
            <a:r>
              <a:rPr lang="en-GB" baseline="30000" dirty="0" smtClean="0"/>
              <a:t>21</a:t>
            </a:r>
            <a:r>
              <a:rPr lang="en-GB" dirty="0" smtClean="0"/>
              <a:t> </a:t>
            </a:r>
            <a:r>
              <a:rPr lang="en-GB" dirty="0" err="1" smtClean="0"/>
              <a:t>eV</a:t>
            </a:r>
            <a:r>
              <a:rPr lang="en-GB" dirty="0" smtClean="0"/>
              <a:t>) is of order 10</a:t>
            </a:r>
            <a:r>
              <a:rPr lang="en-GB" baseline="30000" dirty="0" smtClean="0"/>
              <a:t>37</a:t>
            </a:r>
            <a:r>
              <a:rPr lang="en-GB" dirty="0" smtClean="0"/>
              <a:t> J Mpc</a:t>
            </a:r>
            <a:r>
              <a:rPr lang="en-GB" baseline="30000" dirty="0" smtClean="0"/>
              <a:t>−3</a:t>
            </a:r>
            <a:r>
              <a:rPr lang="en-GB" dirty="0" smtClean="0"/>
              <a:t> yr</a:t>
            </a:r>
            <a:r>
              <a:rPr lang="en-GB" baseline="30000" dirty="0" smtClean="0"/>
              <a:t>−1</a:t>
            </a:r>
            <a:r>
              <a:rPr lang="en-GB" dirty="0" smtClean="0"/>
              <a:t>.</a:t>
            </a:r>
          </a:p>
          <a:p>
            <a:pPr lvl="2"/>
            <a:r>
              <a:rPr lang="en-GB" dirty="0" smtClean="0"/>
              <a:t>assume that CRs lose some fraction </a:t>
            </a:r>
            <a:r>
              <a:rPr lang="el-GR" i="1" dirty="0" smtClean="0"/>
              <a:t>ε</a:t>
            </a:r>
            <a:r>
              <a:rPr lang="en-GB" i="1" dirty="0" smtClean="0"/>
              <a:t> </a:t>
            </a:r>
            <a:r>
              <a:rPr lang="en-GB" dirty="0" smtClean="0"/>
              <a:t>of their energy through </a:t>
            </a:r>
            <a:r>
              <a:rPr lang="en-GB" dirty="0" err="1" smtClean="0"/>
              <a:t>pion</a:t>
            </a:r>
            <a:r>
              <a:rPr lang="en-GB" dirty="0" smtClean="0"/>
              <a:t> </a:t>
            </a:r>
            <a:r>
              <a:rPr lang="en-GB" dirty="0" err="1" smtClean="0"/>
              <a:t>photoproduction</a:t>
            </a:r>
            <a:r>
              <a:rPr lang="en-GB" dirty="0" smtClean="0"/>
              <a:t> before escaping the source</a:t>
            </a:r>
          </a:p>
          <a:p>
            <a:pPr lvl="2"/>
            <a:r>
              <a:rPr lang="en-GB" dirty="0" smtClean="0"/>
              <a:t>fraction of proton energy carried by neutrino produced in this way is about 5% independent of proton energy, so neutrino energy spectrum follows scaled-down version of proton spectrum</a:t>
            </a:r>
          </a:p>
          <a:p>
            <a:pPr lvl="1"/>
            <a:r>
              <a:rPr lang="en-GB" dirty="0" smtClean="0"/>
              <a:t>resulting bound is E</a:t>
            </a:r>
            <a:r>
              <a:rPr lang="el-GR" baseline="-25000" dirty="0" smtClean="0"/>
              <a:t>ν</a:t>
            </a:r>
            <a:r>
              <a:rPr lang="en-GB" baseline="30000" dirty="0" smtClean="0"/>
              <a:t>2</a:t>
            </a:r>
            <a:r>
              <a:rPr lang="el-GR" dirty="0" smtClean="0"/>
              <a:t>φ</a:t>
            </a:r>
            <a:r>
              <a:rPr lang="el-GR" baseline="-25000" dirty="0" smtClean="0"/>
              <a:t>ν</a:t>
            </a:r>
            <a:r>
              <a:rPr lang="en-GB" dirty="0" smtClean="0"/>
              <a:t> &lt; 2×10</a:t>
            </a:r>
            <a:r>
              <a:rPr lang="en-GB" baseline="30000" dirty="0" smtClean="0"/>
              <a:t>−8</a:t>
            </a:r>
            <a:r>
              <a:rPr lang="en-GB" dirty="0" smtClean="0"/>
              <a:t> </a:t>
            </a:r>
            <a:r>
              <a:rPr lang="en-GB" dirty="0" err="1" smtClean="0"/>
              <a:t>GeV</a:t>
            </a:r>
            <a:r>
              <a:rPr lang="en-GB" dirty="0" smtClean="0"/>
              <a:t> cm</a:t>
            </a:r>
            <a:r>
              <a:rPr lang="en-GB" baseline="30000" dirty="0" smtClean="0"/>
              <a:t>−2</a:t>
            </a:r>
            <a:r>
              <a:rPr lang="en-GB" dirty="0" smtClean="0"/>
              <a:t> s</a:t>
            </a:r>
            <a:r>
              <a:rPr lang="en-GB" baseline="30000" dirty="0" smtClean="0"/>
              <a:t>−1</a:t>
            </a:r>
            <a:r>
              <a:rPr lang="en-GB" dirty="0" smtClean="0"/>
              <a:t> sr</a:t>
            </a:r>
            <a:r>
              <a:rPr lang="en-GB" baseline="30000" dirty="0" smtClean="0"/>
              <a:t>−1</a:t>
            </a:r>
            <a:r>
              <a:rPr lang="en-GB" dirty="0" smtClean="0"/>
              <a:t> for 10</a:t>
            </a:r>
            <a:r>
              <a:rPr lang="en-GB" baseline="30000" dirty="0" smtClean="0"/>
              <a:t>14</a:t>
            </a:r>
            <a:r>
              <a:rPr lang="en-GB" dirty="0" smtClean="0"/>
              <a:t>−10</a:t>
            </a:r>
            <a:r>
              <a:rPr lang="en-GB" baseline="30000" dirty="0" smtClean="0"/>
              <a:t>16</a:t>
            </a:r>
            <a:r>
              <a:rPr lang="en-GB" dirty="0" smtClean="0"/>
              <a:t> </a:t>
            </a:r>
            <a:r>
              <a:rPr lang="en-GB" dirty="0" err="1" smtClean="0"/>
              <a:t>eV</a:t>
            </a:r>
            <a:r>
              <a:rPr lang="en-GB" dirty="0" smtClean="0"/>
              <a:t> </a:t>
            </a:r>
            <a:r>
              <a:rPr lang="el-GR" dirty="0" smtClean="0"/>
              <a:t>ν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00" y="4826843"/>
            <a:ext cx="38100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11560" y="1556792"/>
            <a:ext cx="784887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smtClean="0"/>
              <a:t>For 3 years of data-taking: 37 events above 100 </a:t>
            </a:r>
            <a:r>
              <a:rPr lang="en-GB" dirty="0" err="1" smtClean="0"/>
              <a:t>TeV</a:t>
            </a:r>
            <a:r>
              <a:rPr lang="en-GB" dirty="0" smtClean="0"/>
              <a:t>, </a:t>
            </a:r>
            <a:br>
              <a:rPr lang="en-GB" dirty="0" smtClean="0"/>
            </a:br>
            <a:r>
              <a:rPr lang="en-GB" dirty="0" smtClean="0"/>
              <a:t>on background of about 15</a:t>
            </a:r>
          </a:p>
          <a:p>
            <a:pPr>
              <a:spcAft>
                <a:spcPts val="600"/>
              </a:spcAft>
            </a:pPr>
            <a:endParaRPr lang="en-GB" dirty="0"/>
          </a:p>
          <a:p>
            <a:pPr>
              <a:spcAft>
                <a:spcPts val="600"/>
              </a:spcAft>
            </a:pPr>
            <a:r>
              <a:rPr lang="en-GB" dirty="0" smtClean="0"/>
              <a:t>Flux at 100 </a:t>
            </a:r>
            <a:r>
              <a:rPr lang="en-GB" dirty="0" err="1" smtClean="0"/>
              <a:t>TeV</a:t>
            </a:r>
            <a:r>
              <a:rPr lang="en-GB" dirty="0" smtClean="0"/>
              <a:t>:</a:t>
            </a:r>
            <a:br>
              <a:rPr lang="en-GB" dirty="0" smtClean="0"/>
            </a:br>
            <a:r>
              <a:rPr lang="en-GB" dirty="0" smtClean="0"/>
              <a:t>(6.7±1.2)×10</a:t>
            </a:r>
            <a:r>
              <a:rPr lang="en-GB" baseline="30000" dirty="0" smtClean="0"/>
              <a:t>−18</a:t>
            </a:r>
            <a:br>
              <a:rPr lang="en-GB" baseline="30000" dirty="0" smtClean="0"/>
            </a:br>
            <a:r>
              <a:rPr lang="en-GB" dirty="0" smtClean="0"/>
              <a:t>GeV</a:t>
            </a:r>
            <a:r>
              <a:rPr lang="en-GB" baseline="30000" dirty="0" smtClean="0"/>
              <a:t>-1</a:t>
            </a:r>
            <a:r>
              <a:rPr lang="en-GB" dirty="0" smtClean="0"/>
              <a:t> s</a:t>
            </a:r>
            <a:r>
              <a:rPr lang="en-GB" baseline="30000" dirty="0" smtClean="0"/>
              <a:t>-1</a:t>
            </a:r>
            <a:r>
              <a:rPr lang="en-GB" dirty="0" smtClean="0"/>
              <a:t> sr</a:t>
            </a:r>
            <a:r>
              <a:rPr lang="en-GB" baseline="30000" dirty="0" smtClean="0"/>
              <a:t>-1</a:t>
            </a:r>
            <a:r>
              <a:rPr lang="en-GB" dirty="0" smtClean="0"/>
              <a:t> cm</a:t>
            </a:r>
            <a:r>
              <a:rPr lang="en-GB" baseline="30000" dirty="0" smtClean="0"/>
              <a:t>-2</a:t>
            </a:r>
            <a:endParaRPr lang="en-GB" dirty="0" smtClean="0"/>
          </a:p>
          <a:p>
            <a:pPr>
              <a:spcAft>
                <a:spcPts val="600"/>
              </a:spcAft>
            </a:pPr>
            <a:endParaRPr lang="en-GB" baseline="30000" dirty="0"/>
          </a:p>
          <a:p>
            <a:pPr>
              <a:spcAft>
                <a:spcPts val="600"/>
              </a:spcAft>
            </a:pPr>
            <a:r>
              <a:rPr lang="en-GB" dirty="0" smtClean="0"/>
              <a:t>Spectral index</a:t>
            </a:r>
            <a:br>
              <a:rPr lang="en-GB" dirty="0" smtClean="0"/>
            </a:br>
            <a:r>
              <a:rPr lang="en-GB" dirty="0" smtClean="0"/>
              <a:t>2.50±0.09</a:t>
            </a:r>
          </a:p>
          <a:p>
            <a:pPr>
              <a:spcAft>
                <a:spcPts val="600"/>
              </a:spcAft>
            </a:pPr>
            <a:endParaRPr lang="en-GB" dirty="0"/>
          </a:p>
          <a:p>
            <a:pPr>
              <a:spcAft>
                <a:spcPts val="600"/>
              </a:spcAft>
            </a:pPr>
            <a:r>
              <a:rPr lang="en-GB" dirty="0" smtClean="0"/>
              <a:t>No significant </a:t>
            </a:r>
            <a:br>
              <a:rPr lang="en-GB" dirty="0" smtClean="0"/>
            </a:br>
            <a:r>
              <a:rPr lang="en-GB" dirty="0" smtClean="0"/>
              <a:t>point sources or</a:t>
            </a:r>
            <a:br>
              <a:rPr lang="en-GB" dirty="0" smtClean="0"/>
            </a:br>
            <a:r>
              <a:rPr lang="en-GB" dirty="0" smtClean="0"/>
              <a:t>correlations with</a:t>
            </a:r>
            <a:br>
              <a:rPr lang="en-GB" dirty="0" smtClean="0"/>
            </a:br>
            <a:r>
              <a:rPr lang="en-GB" dirty="0" smtClean="0"/>
              <a:t>other data</a:t>
            </a:r>
            <a:endParaRPr lang="en-GB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17" y="2240260"/>
            <a:ext cx="39147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089" y="1196752"/>
            <a:ext cx="261937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895" y="340866"/>
            <a:ext cx="471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84" y="116632"/>
            <a:ext cx="5175372" cy="373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44" y="3950543"/>
            <a:ext cx="65532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528392" cy="342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5860" y="5301208"/>
            <a:ext cx="2016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 point sources (combined </a:t>
            </a:r>
            <a:r>
              <a:rPr lang="en-GB" dirty="0" err="1" smtClean="0"/>
              <a:t>IceCube</a:t>
            </a:r>
            <a:r>
              <a:rPr lang="en-GB" dirty="0" smtClean="0"/>
              <a:t>/ANTARES analysis: largest significance 0.7</a:t>
            </a:r>
            <a:r>
              <a:rPr lang="el-GR" dirty="0" smtClean="0"/>
              <a:t>σ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3573016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 GZK neutrinos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391744" y="1124744"/>
            <a:ext cx="1697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No neutrinos from GRBs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5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Energy </a:t>
            </a:r>
            <a:r>
              <a:rPr lang="en-GB" dirty="0" err="1" smtClean="0"/>
              <a:t>Astroparticle</a:t>
            </a:r>
            <a:r>
              <a:rPr lang="en-GB" dirty="0" smtClean="0"/>
              <a:t> Physics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Acceleration Mechanisms</a:t>
            </a:r>
          </a:p>
          <a:p>
            <a:r>
              <a:rPr lang="en-GB" dirty="0" smtClean="0"/>
              <a:t>Sources</a:t>
            </a:r>
          </a:p>
          <a:p>
            <a:r>
              <a:rPr lang="en-GB" u="sng" dirty="0" smtClean="0"/>
              <a:t>Detection </a:t>
            </a:r>
            <a:endParaRPr lang="en-GB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5" name="Picture 4" descr="a3d_run25929_frame61770_anim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332656"/>
            <a:ext cx="3221343" cy="3865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2" y="332662"/>
            <a:ext cx="4320000" cy="532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464" y="260648"/>
            <a:ext cx="4320000" cy="539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580526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Example </a:t>
            </a:r>
            <a:r>
              <a:rPr lang="en-GB" dirty="0" err="1" smtClean="0"/>
              <a:t>IceCube</a:t>
            </a:r>
            <a:r>
              <a:rPr lang="en-GB" dirty="0" smtClean="0"/>
              <a:t> events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222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Generation Water </a:t>
            </a:r>
            <a:r>
              <a:rPr lang="en-GB" dirty="0" err="1" smtClean="0"/>
              <a:t>Cherenkovs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6792"/>
            <a:ext cx="410527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1214223785_km3ne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3968590" cy="563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88224" y="112474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Baikal-1000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268760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KM3NeT Design Study</a:t>
            </a:r>
            <a:br>
              <a:rPr lang="en-GB" b="1" dirty="0" smtClean="0">
                <a:solidFill>
                  <a:schemeClr val="bg1"/>
                </a:solidFill>
              </a:rPr>
            </a:br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IceCube</a:t>
            </a:r>
            <a:r>
              <a:rPr lang="en-GB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-sized detector in Mediterranean, with much better angular resolution (0.07° @ 100 </a:t>
            </a:r>
            <a:r>
              <a:rPr lang="en-GB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TeV</a:t>
            </a:r>
            <a:r>
              <a:rPr lang="en-GB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)</a:t>
            </a:r>
            <a:endParaRPr lang="en-GB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Tau-Neutrino Detection By Air Showers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Earth-skimming </a:t>
            </a:r>
            <a:r>
              <a:rPr lang="el-GR" dirty="0" smtClean="0"/>
              <a:t>ν</a:t>
            </a:r>
            <a:r>
              <a:rPr lang="el-GR" baseline="-25000" dirty="0" smtClean="0"/>
              <a:t>τ</a:t>
            </a:r>
            <a:r>
              <a:rPr lang="en-GB" dirty="0" smtClean="0"/>
              <a:t> interacts in Earth’s crust to produce </a:t>
            </a:r>
            <a:r>
              <a:rPr lang="el-GR" dirty="0" smtClean="0"/>
              <a:t>τ</a:t>
            </a:r>
            <a:endParaRPr lang="en-GB" dirty="0" smtClean="0"/>
          </a:p>
          <a:p>
            <a:r>
              <a:rPr lang="el-GR" dirty="0" smtClean="0"/>
              <a:t>τ</a:t>
            </a:r>
            <a:r>
              <a:rPr lang="en-GB" dirty="0" smtClean="0"/>
              <a:t> decay in atmosphere initiates characteristic air shower</a:t>
            </a:r>
          </a:p>
          <a:p>
            <a:pPr lvl="1"/>
            <a:r>
              <a:rPr lang="en-GB" dirty="0" smtClean="0"/>
              <a:t>shower appears to be in early stage of development—typical horizontal shower is “old”</a:t>
            </a:r>
          </a:p>
          <a:p>
            <a:pPr lvl="1"/>
            <a:r>
              <a:rPr lang="en-GB" dirty="0" smtClean="0"/>
              <a:t>searched for by Auger—no signal (</a:t>
            </a:r>
            <a:r>
              <a:rPr lang="en-GB" i="1" dirty="0" smtClean="0"/>
              <a:t>PRD</a:t>
            </a:r>
            <a:r>
              <a:rPr lang="en-GB" dirty="0" smtClean="0"/>
              <a:t> </a:t>
            </a:r>
            <a:r>
              <a:rPr lang="en-GB" b="1" dirty="0" smtClean="0"/>
              <a:t>79 </a:t>
            </a:r>
            <a:r>
              <a:rPr lang="en-GB" dirty="0" smtClean="0"/>
              <a:t>(2009) 102001)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741714"/>
            <a:ext cx="49244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88927"/>
            <a:ext cx="2981126" cy="299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Energy </a:t>
            </a:r>
            <a:r>
              <a:rPr lang="en-GB" dirty="0" err="1" smtClean="0"/>
              <a:t>Astroparticle</a:t>
            </a:r>
            <a:r>
              <a:rPr lang="en-GB" dirty="0" smtClean="0"/>
              <a:t> Physics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New Detection Techniques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476673"/>
            <a:ext cx="5243736" cy="312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Radio-Frequency Detection of Air Showers and Neutrinos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err="1" smtClean="0"/>
              <a:t>Geosynchrotron</a:t>
            </a:r>
            <a:r>
              <a:rPr lang="en-GB" dirty="0" smtClean="0"/>
              <a:t> emission (10−100 MHz)</a:t>
            </a:r>
          </a:p>
          <a:p>
            <a:pPr lvl="1"/>
            <a:r>
              <a:rPr lang="en-GB" dirty="0" smtClean="0"/>
              <a:t>synchrotron radiation from air-shower particles gyrating in Earth’s magnetic field</a:t>
            </a:r>
          </a:p>
          <a:p>
            <a:pPr lvl="1"/>
            <a:r>
              <a:rPr lang="en-GB" dirty="0" smtClean="0"/>
              <a:t>advantages over fluorescence:</a:t>
            </a:r>
          </a:p>
          <a:p>
            <a:pPr lvl="2"/>
            <a:r>
              <a:rPr lang="en-GB" dirty="0" smtClean="0"/>
              <a:t>very high duty cycle (only wiped out by thunderstorms)</a:t>
            </a:r>
          </a:p>
          <a:p>
            <a:pPr lvl="2"/>
            <a:r>
              <a:rPr lang="en-GB" dirty="0" smtClean="0"/>
              <a:t>low attenuation (so, large effective area)</a:t>
            </a:r>
          </a:p>
          <a:p>
            <a:pPr lvl="1"/>
            <a:r>
              <a:rPr lang="en-GB" dirty="0" smtClean="0"/>
              <a:t>disadvantages:</a:t>
            </a:r>
          </a:p>
          <a:p>
            <a:pPr lvl="2"/>
            <a:r>
              <a:rPr lang="en-GB" dirty="0" smtClean="0"/>
              <a:t>interference (need radio-quiet sites)</a:t>
            </a:r>
          </a:p>
          <a:p>
            <a:pPr lvl="2"/>
            <a:r>
              <a:rPr lang="en-GB" dirty="0" smtClean="0"/>
              <a:t>high threshold (10</a:t>
            </a:r>
            <a:r>
              <a:rPr lang="en-GB" baseline="30000" dirty="0" smtClean="0"/>
              <a:t>17</a:t>
            </a:r>
            <a:r>
              <a:rPr lang="en-GB" dirty="0" smtClean="0"/>
              <a:t> </a:t>
            </a:r>
            <a:r>
              <a:rPr lang="en-GB" dirty="0" err="1" smtClean="0"/>
              <a:t>eV</a:t>
            </a:r>
            <a:r>
              <a:rPr lang="en-GB" dirty="0" smtClean="0"/>
              <a:t>)</a:t>
            </a:r>
          </a:p>
          <a:p>
            <a:r>
              <a:rPr lang="en-GB" dirty="0" smtClean="0"/>
              <a:t>Radio Cherenkov (</a:t>
            </a:r>
            <a:r>
              <a:rPr lang="en-GB" dirty="0" err="1" smtClean="0"/>
              <a:t>Askaryan</a:t>
            </a:r>
            <a:r>
              <a:rPr lang="en-GB" dirty="0" smtClean="0"/>
              <a:t> effect) (0.1−2 GHz)</a:t>
            </a:r>
          </a:p>
          <a:p>
            <a:pPr lvl="1"/>
            <a:r>
              <a:rPr lang="en-GB" dirty="0" smtClean="0"/>
              <a:t>Cherenkov emission from neutrino-induced showers because of net negative charge</a:t>
            </a:r>
          </a:p>
          <a:p>
            <a:pPr lvl="2"/>
            <a:r>
              <a:rPr lang="en-GB" dirty="0" smtClean="0"/>
              <a:t>initially neutral shower develops </a:t>
            </a:r>
            <a:r>
              <a:rPr lang="en-GB" dirty="0" smtClean="0">
                <a:latin typeface="Cambria" pitchFamily="18" charset="0"/>
              </a:rPr>
              <a:t>~</a:t>
            </a:r>
            <a:r>
              <a:rPr lang="en-GB" dirty="0" smtClean="0"/>
              <a:t>20% negative bias because of annihilation of e</a:t>
            </a:r>
            <a:r>
              <a:rPr lang="en-GB" baseline="30000" dirty="0" smtClean="0"/>
              <a:t>+</a:t>
            </a:r>
            <a:r>
              <a:rPr lang="en-GB" dirty="0" smtClean="0"/>
              <a:t> and additional e</a:t>
            </a:r>
            <a:r>
              <a:rPr lang="en-GB" baseline="30000" dirty="0" smtClean="0"/>
              <a:t>−</a:t>
            </a:r>
            <a:r>
              <a:rPr lang="en-GB" dirty="0" smtClean="0"/>
              <a:t> from Compton scattering etc.</a:t>
            </a:r>
          </a:p>
          <a:p>
            <a:pPr lvl="2"/>
            <a:r>
              <a:rPr lang="en-GB" dirty="0" smtClean="0"/>
              <a:t>requires dense, radio-transparent medium</a:t>
            </a:r>
          </a:p>
          <a:p>
            <a:pPr lvl="3"/>
            <a:r>
              <a:rPr lang="en-GB" dirty="0" smtClean="0"/>
              <a:t>not air, not water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5119" y="2348880"/>
            <a:ext cx="23288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Geosynchrotron</a:t>
            </a:r>
            <a:r>
              <a:rPr lang="en-GB" dirty="0" smtClean="0"/>
              <a:t> Emission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59216" cy="4873752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Studies run in association with Auger and KASCADE CR ground arrays </a:t>
            </a:r>
          </a:p>
          <a:p>
            <a:r>
              <a:rPr lang="en-GB" sz="2000" dirty="0" smtClean="0"/>
              <a:t>A declared key science goal of LOFAR Collaboration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740516"/>
            <a:ext cx="657225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LOFAR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88640"/>
            <a:ext cx="4869160" cy="389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t="30739" b="19504"/>
          <a:stretch>
            <a:fillRect/>
          </a:stretch>
        </p:blipFill>
        <p:spPr bwMode="auto">
          <a:xfrm>
            <a:off x="1763688" y="4221088"/>
            <a:ext cx="60960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06896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5536" y="1484784"/>
            <a:ext cx="316835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smtClean="0"/>
              <a:t>Low frequency radio array based in the Netherlands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Mostly a radio astronomy facility, but good prospects for radio detection of UHECRs (see LOPES/KASCADE).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Also good for gravitational wave follow-up (excellent wide-field coverage)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5903" y="2779689"/>
            <a:ext cx="33623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LOPES/KASCADE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762872" cy="4873752"/>
          </a:xfrm>
        </p:spPr>
        <p:txBody>
          <a:bodyPr/>
          <a:lstStyle/>
          <a:p>
            <a:r>
              <a:rPr lang="en-GB" dirty="0" smtClean="0"/>
              <a:t>KASCADE:</a:t>
            </a:r>
            <a:br>
              <a:rPr lang="en-GB" dirty="0" smtClean="0"/>
            </a:br>
            <a:r>
              <a:rPr lang="en-GB" dirty="0" err="1" smtClean="0"/>
              <a:t>scintillator</a:t>
            </a:r>
            <a:r>
              <a:rPr lang="en-GB" dirty="0" smtClean="0"/>
              <a:t>-based</a:t>
            </a:r>
            <a:br>
              <a:rPr lang="en-GB" dirty="0" smtClean="0"/>
            </a:br>
            <a:r>
              <a:rPr lang="en-GB" dirty="0" smtClean="0"/>
              <a:t>ground array</a:t>
            </a:r>
          </a:p>
          <a:p>
            <a:r>
              <a:rPr lang="en-GB" dirty="0" smtClean="0"/>
              <a:t>LOPES (LOFAR </a:t>
            </a:r>
            <a:r>
              <a:rPr lang="en-GB" dirty="0" err="1" smtClean="0"/>
              <a:t>PrototypE</a:t>
            </a:r>
            <a:r>
              <a:rPr lang="en-GB" dirty="0" smtClean="0"/>
              <a:t> Station)</a:t>
            </a:r>
          </a:p>
          <a:p>
            <a:pPr lvl="1"/>
            <a:r>
              <a:rPr lang="en-GB" dirty="0" smtClean="0"/>
              <a:t>initially 10, now 30, low-frequency </a:t>
            </a:r>
            <a:br>
              <a:rPr lang="en-GB" dirty="0" smtClean="0"/>
            </a:br>
            <a:r>
              <a:rPr lang="en-GB" dirty="0" smtClean="0"/>
              <a:t>RF antennas triggered by </a:t>
            </a:r>
            <a:br>
              <a:rPr lang="en-GB" dirty="0" smtClean="0"/>
            </a:br>
            <a:r>
              <a:rPr lang="en-GB" dirty="0" smtClean="0"/>
              <a:t>KASCADE “large event” trigger</a:t>
            </a:r>
          </a:p>
          <a:p>
            <a:pPr lvl="1"/>
            <a:r>
              <a:rPr lang="en-GB" dirty="0" smtClean="0"/>
              <a:t>KASCADE reconstruction</a:t>
            </a:r>
            <a:br>
              <a:rPr lang="en-GB" dirty="0" smtClean="0"/>
            </a:br>
            <a:r>
              <a:rPr lang="en-GB" dirty="0" smtClean="0"/>
              <a:t>provides input to LOPES recon:</a:t>
            </a:r>
          </a:p>
          <a:p>
            <a:pPr lvl="2"/>
            <a:r>
              <a:rPr lang="en-GB" dirty="0" smtClean="0"/>
              <a:t>core position of air shower</a:t>
            </a:r>
          </a:p>
          <a:p>
            <a:pPr lvl="2"/>
            <a:r>
              <a:rPr lang="en-GB" dirty="0" smtClean="0"/>
              <a:t>its direction</a:t>
            </a:r>
          </a:p>
          <a:p>
            <a:pPr lvl="2"/>
            <a:r>
              <a:rPr lang="en-GB" dirty="0" smtClean="0"/>
              <a:t>its size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60648"/>
            <a:ext cx="4800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LOPES/KASCADE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410944" cy="4873752"/>
          </a:xfrm>
        </p:spPr>
        <p:txBody>
          <a:bodyPr/>
          <a:lstStyle/>
          <a:p>
            <a:r>
              <a:rPr lang="en-GB" dirty="0" smtClean="0"/>
              <a:t>First detection: January 2004</a:t>
            </a:r>
          </a:p>
          <a:p>
            <a:pPr lvl="1"/>
            <a:r>
              <a:rPr lang="en-GB" dirty="0" smtClean="0"/>
              <a:t>strong coherent radio signal </a:t>
            </a:r>
            <a:br>
              <a:rPr lang="en-GB" dirty="0" smtClean="0"/>
            </a:br>
            <a:r>
              <a:rPr lang="en-GB" dirty="0" smtClean="0"/>
              <a:t>coincident with KASCADE shower</a:t>
            </a:r>
          </a:p>
          <a:p>
            <a:pPr lvl="1"/>
            <a:r>
              <a:rPr lang="en-GB" dirty="0" smtClean="0"/>
              <a:t>reconstruction location agreed with KASCADE to 0.5°</a:t>
            </a:r>
          </a:p>
          <a:p>
            <a:r>
              <a:rPr lang="en-GB" dirty="0" smtClean="0"/>
              <a:t>Extensive data sample now accrued</a:t>
            </a:r>
          </a:p>
          <a:p>
            <a:pPr lvl="1"/>
            <a:r>
              <a:rPr lang="en-GB" dirty="0" smtClean="0"/>
              <a:t>technique works well and suggests full LOFAR array</a:t>
            </a:r>
            <a:br>
              <a:rPr lang="en-GB" dirty="0" smtClean="0"/>
            </a:br>
            <a:r>
              <a:rPr lang="en-GB" dirty="0" smtClean="0"/>
              <a:t>should be</a:t>
            </a:r>
            <a:br>
              <a:rPr lang="en-GB" dirty="0" smtClean="0"/>
            </a:br>
            <a:r>
              <a:rPr lang="en-GB" dirty="0" smtClean="0"/>
              <a:t>excellent</a:t>
            </a:r>
            <a:br>
              <a:rPr lang="en-GB" dirty="0" smtClean="0"/>
            </a:br>
            <a:r>
              <a:rPr lang="en-GB" dirty="0" smtClean="0"/>
              <a:t>CR detector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332656"/>
            <a:ext cx="1988820" cy="156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095500"/>
            <a:ext cx="2243138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365104"/>
            <a:ext cx="3048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LOFAR as a cosmic ray detector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402832" cy="4873752"/>
          </a:xfrm>
        </p:spPr>
        <p:txBody>
          <a:bodyPr/>
          <a:lstStyle/>
          <a:p>
            <a:r>
              <a:rPr lang="en-GB" dirty="0" smtClean="0"/>
              <a:t>Small </a:t>
            </a:r>
            <a:r>
              <a:rPr lang="en-GB" dirty="0" err="1" smtClean="0"/>
              <a:t>scintillator</a:t>
            </a:r>
            <a:r>
              <a:rPr lang="en-GB" dirty="0" smtClean="0"/>
              <a:t>-based air-shower array (LORA) set up in LOFAR core</a:t>
            </a:r>
          </a:p>
          <a:p>
            <a:pPr lvl="1"/>
            <a:r>
              <a:rPr lang="en-GB" dirty="0" smtClean="0"/>
              <a:t>plastic </a:t>
            </a:r>
            <a:r>
              <a:rPr lang="en-GB" dirty="0" err="1" smtClean="0"/>
              <a:t>scintillator</a:t>
            </a:r>
            <a:r>
              <a:rPr lang="en-GB" dirty="0" smtClean="0"/>
              <a:t> detectors from KASCADE, set up in 5 sets of 4</a:t>
            </a:r>
          </a:p>
          <a:p>
            <a:pPr lvl="1"/>
            <a:r>
              <a:rPr lang="en-GB" dirty="0" smtClean="0"/>
              <a:t>estimated energy resolution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~</a:t>
            </a:r>
            <a:r>
              <a:rPr lang="en-GB" dirty="0" smtClean="0"/>
              <a:t>30%, angular resolution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~</a:t>
            </a:r>
            <a:r>
              <a:rPr lang="en-GB" dirty="0" smtClean="0"/>
              <a:t>1%</a:t>
            </a:r>
          </a:p>
          <a:p>
            <a:pPr lvl="1"/>
            <a:r>
              <a:rPr lang="en-GB" dirty="0" smtClean="0"/>
              <a:t>combined running with LOFAR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772816"/>
            <a:ext cx="36957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939653" y="5661248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solidFill>
                  <a:schemeClr val="tx2"/>
                </a:solidFill>
              </a:rPr>
              <a:t>Thoudam</a:t>
            </a:r>
            <a:r>
              <a:rPr lang="en-GB" sz="1600" dirty="0" smtClean="0">
                <a:solidFill>
                  <a:schemeClr val="tx2"/>
                </a:solidFill>
              </a:rPr>
              <a:t> et al., </a:t>
            </a:r>
            <a:r>
              <a:rPr lang="en-GB" sz="1600" dirty="0" err="1" smtClean="0">
                <a:solidFill>
                  <a:schemeClr val="tx2"/>
                </a:solidFill>
              </a:rPr>
              <a:t>astro</a:t>
            </a:r>
            <a:r>
              <a:rPr lang="en-GB" sz="1600" dirty="0" smtClean="0">
                <a:solidFill>
                  <a:schemeClr val="tx2"/>
                </a:solidFill>
              </a:rPr>
              <a:t>-ph/1102.0946v1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Detection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3895" y="260648"/>
            <a:ext cx="336232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4238" r="4379"/>
          <a:stretch>
            <a:fillRect/>
          </a:stretch>
        </p:blipFill>
        <p:spPr bwMode="auto">
          <a:xfrm>
            <a:off x="5027459" y="3429000"/>
            <a:ext cx="316835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868144" y="54868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ν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5868144" y="3789040"/>
            <a:ext cx="360040" cy="369332"/>
            <a:chOff x="5868144" y="3789040"/>
            <a:chExt cx="360040" cy="369332"/>
          </a:xfrm>
        </p:grpSpPr>
        <p:sp>
          <p:nvSpPr>
            <p:cNvPr id="10" name="TextBox 9"/>
            <p:cNvSpPr txBox="1"/>
            <p:nvPr/>
          </p:nvSpPr>
          <p:spPr>
            <a:xfrm>
              <a:off x="5868144" y="3789040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ν</a:t>
              </a:r>
              <a:endParaRPr lang="en-GB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5965910" y="3892072"/>
              <a:ext cx="1080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429000"/>
            <a:ext cx="337185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690864" cy="4873752"/>
          </a:xfrm>
        </p:spPr>
        <p:txBody>
          <a:bodyPr>
            <a:normAutofit/>
          </a:bodyPr>
          <a:lstStyle/>
          <a:p>
            <a:r>
              <a:rPr lang="en-GB" sz="2000" dirty="0" smtClean="0"/>
              <a:t>Neutrino cross-section rises with energy</a:t>
            </a:r>
          </a:p>
          <a:p>
            <a:r>
              <a:rPr lang="en-GB" sz="2000" dirty="0" smtClean="0"/>
              <a:t>Only UHE neutrinos (&gt;10</a:t>
            </a:r>
            <a:r>
              <a:rPr lang="en-GB" sz="2000" baseline="30000" dirty="0" smtClean="0"/>
              <a:t>15</a:t>
            </a:r>
            <a:r>
              <a:rPr lang="en-GB" sz="2000" dirty="0" smtClean="0"/>
              <a:t> </a:t>
            </a:r>
            <a:r>
              <a:rPr lang="en-GB" sz="2000" dirty="0" err="1" smtClean="0"/>
              <a:t>eV</a:t>
            </a:r>
            <a:r>
              <a:rPr lang="en-GB" sz="2000" dirty="0" smtClean="0"/>
              <a:t> or so) interact with reasonably high probability (such that Earth is opaque to them)</a:t>
            </a:r>
            <a:endParaRPr lang="en-GB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187624" y="3212976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2"/>
                </a:solidFill>
              </a:rPr>
              <a:t>Connolly, Thorne &amp; Waters, hep-ph/1102.0691v1</a:t>
            </a:r>
            <a:endParaRPr lang="en-GB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Auger/AERA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754760" cy="4873752"/>
          </a:xfrm>
        </p:spPr>
        <p:txBody>
          <a:bodyPr/>
          <a:lstStyle/>
          <a:p>
            <a:r>
              <a:rPr lang="en-GB" sz="2000" dirty="0" smtClean="0"/>
              <a:t>Preliminary studies using a few radio antennas at the Auger site gave promising results</a:t>
            </a:r>
          </a:p>
          <a:p>
            <a:r>
              <a:rPr lang="en-GB" sz="2000" dirty="0" smtClean="0"/>
              <a:t>Plan to instrument 20 km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 near </a:t>
            </a:r>
            <a:r>
              <a:rPr lang="en-GB" sz="2000" dirty="0" err="1" smtClean="0"/>
              <a:t>Coihueco</a:t>
            </a:r>
            <a:r>
              <a:rPr lang="en-GB" sz="2000" dirty="0" smtClean="0"/>
              <a:t> fluorescence telescope with 160 autonomous self-triggering radio antennas</a:t>
            </a:r>
          </a:p>
          <a:p>
            <a:pPr lvl="1"/>
            <a:r>
              <a:rPr lang="en-GB" sz="1800" dirty="0" smtClean="0"/>
              <a:t>5000 events/year expected, 1000 above 10</a:t>
            </a:r>
            <a:r>
              <a:rPr lang="en-GB" sz="1800" baseline="30000" dirty="0" smtClean="0"/>
              <a:t>18</a:t>
            </a:r>
            <a:r>
              <a:rPr lang="en-GB" sz="1800" dirty="0" smtClean="0"/>
              <a:t> </a:t>
            </a:r>
            <a:r>
              <a:rPr lang="en-GB" sz="1800" dirty="0" err="1" smtClean="0"/>
              <a:t>eV</a:t>
            </a:r>
            <a:endParaRPr lang="en-GB" sz="1800" dirty="0" smtClean="0"/>
          </a:p>
          <a:p>
            <a:pPr lvl="1"/>
            <a:r>
              <a:rPr lang="en-GB" sz="1800" dirty="0" smtClean="0"/>
              <a:t>124 </a:t>
            </a:r>
            <a:r>
              <a:rPr lang="en-GB" sz="1800" dirty="0" smtClean="0"/>
              <a:t>stations deployed so far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88640"/>
            <a:ext cx="43910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492896"/>
            <a:ext cx="43624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AERA panora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11923"/>
            <a:ext cx="66675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Auger/AERA/AMIGA Event Detection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08721"/>
            <a:ext cx="5436000" cy="4070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09303"/>
            <a:ext cx="30480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557966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Event detected by all four Auger subdetectors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156176" y="4581128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Shower depth determination by AERA and fluorescence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474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Askaryan</a:t>
            </a:r>
            <a:r>
              <a:rPr lang="en-GB" dirty="0" smtClean="0"/>
              <a:t> Effect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997152"/>
          </a:xfrm>
        </p:spPr>
        <p:txBody>
          <a:bodyPr>
            <a:normAutofit/>
          </a:bodyPr>
          <a:lstStyle/>
          <a:p>
            <a:r>
              <a:rPr lang="en-GB" dirty="0" smtClean="0"/>
              <a:t>Effect demonstrated in sand(2000), </a:t>
            </a:r>
            <a:br>
              <a:rPr lang="en-GB" dirty="0" smtClean="0"/>
            </a:br>
            <a:r>
              <a:rPr lang="en-GB" dirty="0" smtClean="0"/>
              <a:t>rock salt (2004) and ice (2006)</a:t>
            </a:r>
          </a:p>
          <a:p>
            <a:pPr lvl="1"/>
            <a:r>
              <a:rPr lang="en-GB" dirty="0" smtClean="0"/>
              <a:t>all done in laboratory at SLAC</a:t>
            </a:r>
          </a:p>
          <a:p>
            <a:r>
              <a:rPr lang="en-GB" dirty="0" smtClean="0"/>
              <a:t>Applications to neutrino detection</a:t>
            </a:r>
          </a:p>
          <a:p>
            <a:pPr lvl="1"/>
            <a:r>
              <a:rPr lang="en-GB" dirty="0" smtClean="0"/>
              <a:t>using the Moon as target</a:t>
            </a:r>
          </a:p>
          <a:p>
            <a:pPr lvl="2"/>
            <a:r>
              <a:rPr lang="en-GB" dirty="0" smtClean="0"/>
              <a:t>GLUE (detectors are Goldstone RTs)</a:t>
            </a:r>
          </a:p>
          <a:p>
            <a:pPr lvl="2"/>
            <a:r>
              <a:rPr lang="en-GB" dirty="0" err="1" smtClean="0"/>
              <a:t>NuMoon</a:t>
            </a:r>
            <a:r>
              <a:rPr lang="en-GB" dirty="0" smtClean="0"/>
              <a:t> (</a:t>
            </a:r>
            <a:r>
              <a:rPr lang="en-GB" dirty="0" err="1" smtClean="0"/>
              <a:t>Westerbork</a:t>
            </a:r>
            <a:r>
              <a:rPr lang="en-GB" dirty="0" smtClean="0"/>
              <a:t> array; LOFAR)</a:t>
            </a:r>
          </a:p>
          <a:p>
            <a:pPr lvl="2"/>
            <a:r>
              <a:rPr lang="en-GB" dirty="0" smtClean="0"/>
              <a:t>RESUN (EVLA)</a:t>
            </a:r>
          </a:p>
          <a:p>
            <a:pPr lvl="1"/>
            <a:r>
              <a:rPr lang="en-GB" dirty="0" smtClean="0"/>
              <a:t>using ice as target</a:t>
            </a:r>
          </a:p>
          <a:p>
            <a:pPr lvl="2"/>
            <a:r>
              <a:rPr lang="en-GB" dirty="0" smtClean="0"/>
              <a:t>FORTE (satellite observing Greenland ice sheet)</a:t>
            </a:r>
          </a:p>
          <a:p>
            <a:pPr lvl="2"/>
            <a:r>
              <a:rPr lang="en-GB" dirty="0" smtClean="0"/>
              <a:t>RICE (co-deployed on AMANDA strings, viewing</a:t>
            </a:r>
            <a:br>
              <a:rPr lang="en-GB" dirty="0" smtClean="0"/>
            </a:br>
            <a:r>
              <a:rPr lang="en-GB" dirty="0" smtClean="0"/>
              <a:t>Antarctic ice)</a:t>
            </a:r>
          </a:p>
          <a:p>
            <a:pPr lvl="2"/>
            <a:r>
              <a:rPr lang="en-GB" dirty="0" smtClean="0"/>
              <a:t>ANITA (balloon-borne over Antarctica, viewing</a:t>
            </a:r>
            <a:br>
              <a:rPr lang="en-GB" dirty="0" smtClean="0"/>
            </a:br>
            <a:r>
              <a:rPr lang="en-GB" dirty="0" smtClean="0"/>
              <a:t>Antarctic ice)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32</a:t>
            </a:fld>
            <a:endParaRPr lang="en-GB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4508" y="124246"/>
            <a:ext cx="3413570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375137"/>
            <a:ext cx="17716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Askaryan</a:t>
            </a:r>
            <a:r>
              <a:rPr lang="en-GB" dirty="0" smtClean="0"/>
              <a:t> Effect: ANITA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64405"/>
            <a:ext cx="75819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284984"/>
            <a:ext cx="4248472" cy="314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356992"/>
            <a:ext cx="2238375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573016"/>
            <a:ext cx="396044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Askaryan</a:t>
            </a:r>
            <a:r>
              <a:rPr lang="en-GB" dirty="0" smtClean="0"/>
              <a:t> Effect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402832" cy="4873752"/>
          </a:xfrm>
        </p:spPr>
        <p:txBody>
          <a:bodyPr>
            <a:normAutofit/>
          </a:bodyPr>
          <a:lstStyle/>
          <a:p>
            <a:r>
              <a:rPr lang="en-GB" sz="2000" dirty="0" smtClean="0"/>
              <a:t>ANITA observed UHECRs (</a:t>
            </a:r>
            <a:r>
              <a:rPr lang="en-GB" sz="2000" dirty="0" err="1" smtClean="0"/>
              <a:t>geosynchrotron</a:t>
            </a:r>
            <a:r>
              <a:rPr lang="en-GB" sz="2000" dirty="0" smtClean="0"/>
              <a:t> signal)</a:t>
            </a:r>
          </a:p>
          <a:p>
            <a:r>
              <a:rPr lang="en-GB" sz="2000" dirty="0" smtClean="0"/>
              <a:t>Nobody saw neutrinos (sadly)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47997"/>
            <a:ext cx="3324225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779912" y="332656"/>
            <a:ext cx="1224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tx2"/>
                </a:solidFill>
              </a:rPr>
              <a:t>Jaeger et al., </a:t>
            </a:r>
            <a:r>
              <a:rPr lang="en-GB" sz="1400" i="1" dirty="0" err="1" smtClean="0">
                <a:solidFill>
                  <a:schemeClr val="tx2"/>
                </a:solidFill>
              </a:rPr>
              <a:t>Astropart</a:t>
            </a:r>
            <a:r>
              <a:rPr lang="en-GB" sz="1400" i="1" dirty="0" smtClean="0">
                <a:solidFill>
                  <a:schemeClr val="tx2"/>
                </a:solidFill>
              </a:rPr>
              <a:t>. Phys. </a:t>
            </a:r>
            <a:r>
              <a:rPr lang="en-GB" sz="1400" b="1" dirty="0" smtClean="0">
                <a:solidFill>
                  <a:schemeClr val="tx2"/>
                </a:solidFill>
              </a:rPr>
              <a:t>34</a:t>
            </a:r>
            <a:r>
              <a:rPr lang="en-GB" sz="1400" dirty="0" smtClean="0">
                <a:solidFill>
                  <a:schemeClr val="tx2"/>
                </a:solidFill>
              </a:rPr>
              <a:t> (2010) 293</a:t>
            </a:r>
            <a:endParaRPr lang="en-GB" sz="1400" dirty="0">
              <a:solidFill>
                <a:schemeClr val="tx2"/>
              </a:solidFill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080510" cy="395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Acoustic Detection (Showering Neutrinos)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51840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UHE (&gt;1 </a:t>
            </a:r>
            <a:r>
              <a:rPr lang="en-GB" dirty="0" err="1" smtClean="0"/>
              <a:t>PeV</a:t>
            </a:r>
            <a:r>
              <a:rPr lang="en-GB" dirty="0" smtClean="0"/>
              <a:t>) neutrinos interact fairly readily</a:t>
            </a:r>
          </a:p>
          <a:p>
            <a:pPr lvl="1"/>
            <a:r>
              <a:rPr lang="en-GB" dirty="0" smtClean="0"/>
              <a:t>on entering dense medium (water) they will initiate shower</a:t>
            </a:r>
          </a:p>
          <a:p>
            <a:pPr lvl="2"/>
            <a:r>
              <a:rPr lang="en-GB" dirty="0" smtClean="0"/>
              <a:t>this dumps energy in a thin cylinder (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~</a:t>
            </a:r>
            <a:r>
              <a:rPr lang="en-GB" dirty="0" smtClean="0"/>
              <a:t>20 m × 20 cm)</a:t>
            </a:r>
          </a:p>
          <a:p>
            <a:pPr lvl="2"/>
            <a:r>
              <a:rPr lang="en-GB" dirty="0" smtClean="0"/>
              <a:t>resulting pressure pulse spreads out from this cylinder in thin “pancake” perpendicular to incoming neutrino direction</a:t>
            </a:r>
          </a:p>
          <a:p>
            <a:pPr lvl="2"/>
            <a:r>
              <a:rPr lang="en-GB" dirty="0" smtClean="0"/>
              <a:t>produces characteristic bipolar acoustic pulse which can be detected by hydrophone array</a:t>
            </a:r>
          </a:p>
          <a:p>
            <a:pPr lvl="1"/>
            <a:r>
              <a:rPr lang="en-GB" dirty="0" smtClean="0"/>
              <a:t>advantages</a:t>
            </a:r>
          </a:p>
          <a:p>
            <a:pPr lvl="2"/>
            <a:r>
              <a:rPr lang="en-GB" dirty="0" smtClean="0"/>
              <a:t>extremely long attenuation length  (several km)</a:t>
            </a:r>
          </a:p>
          <a:p>
            <a:pPr lvl="3"/>
            <a:r>
              <a:rPr lang="en-GB" dirty="0" smtClean="0"/>
              <a:t>very large volume can in principle be instrumented with relatively small number of hydrophones</a:t>
            </a:r>
          </a:p>
          <a:p>
            <a:pPr lvl="2"/>
            <a:r>
              <a:rPr lang="en-GB" dirty="0" smtClean="0"/>
              <a:t>hydrophone technology well established in underwater applications</a:t>
            </a:r>
          </a:p>
          <a:p>
            <a:pPr lvl="3"/>
            <a:r>
              <a:rPr lang="en-GB" dirty="0" smtClean="0"/>
              <a:t>can use off-the-shelf hardware</a:t>
            </a:r>
          </a:p>
          <a:p>
            <a:pPr lvl="1"/>
            <a:r>
              <a:rPr lang="en-GB" dirty="0" smtClean="0"/>
              <a:t>disadvantages</a:t>
            </a:r>
          </a:p>
          <a:p>
            <a:pPr lvl="2"/>
            <a:r>
              <a:rPr lang="en-GB" dirty="0" smtClean="0"/>
              <a:t>the sea is a very noisy place</a:t>
            </a:r>
          </a:p>
          <a:p>
            <a:pPr lvl="3"/>
            <a:r>
              <a:rPr lang="en-GB" dirty="0" smtClean="0"/>
              <a:t>identifying signal very challenging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Principles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5" name="Picture 3" descr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8" y="1556792"/>
            <a:ext cx="7254472" cy="496411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ACORNE </a:t>
            </a:r>
          </a:p>
          <a:p>
            <a:pPr lvl="1"/>
            <a:r>
              <a:rPr lang="en-GB" dirty="0" smtClean="0"/>
              <a:t>UK feasibility study using military hydrophone array off Rona</a:t>
            </a:r>
          </a:p>
          <a:p>
            <a:r>
              <a:rPr lang="en-GB" dirty="0" smtClean="0"/>
              <a:t>AMADEUS</a:t>
            </a:r>
          </a:p>
          <a:p>
            <a:pPr lvl="1"/>
            <a:r>
              <a:rPr lang="en-GB" dirty="0" err="1" smtClean="0"/>
              <a:t>codeployed</a:t>
            </a:r>
            <a:r>
              <a:rPr lang="en-GB" dirty="0" smtClean="0"/>
              <a:t> with ANTARES </a:t>
            </a:r>
          </a:p>
          <a:p>
            <a:r>
              <a:rPr lang="en-GB" dirty="0" smtClean="0"/>
              <a:t>Lake Baikal</a:t>
            </a:r>
          </a:p>
          <a:p>
            <a:pPr lvl="1"/>
            <a:r>
              <a:rPr lang="en-GB" dirty="0" err="1" smtClean="0"/>
              <a:t>codeployed</a:t>
            </a:r>
            <a:r>
              <a:rPr lang="en-GB" dirty="0" smtClean="0"/>
              <a:t> with Baikal-200</a:t>
            </a:r>
          </a:p>
          <a:p>
            <a:r>
              <a:rPr lang="en-GB" dirty="0" smtClean="0"/>
              <a:t>ONDE</a:t>
            </a:r>
          </a:p>
          <a:p>
            <a:pPr lvl="1"/>
            <a:r>
              <a:rPr lang="en-GB" dirty="0" smtClean="0"/>
              <a:t>part of NEMO (</a:t>
            </a:r>
            <a:r>
              <a:rPr lang="en-GB" dirty="0" err="1" smtClean="0"/>
              <a:t>NEutrino</a:t>
            </a:r>
            <a:r>
              <a:rPr lang="en-GB" dirty="0" smtClean="0"/>
              <a:t> Mediterranean Observatory, not Neutrino </a:t>
            </a:r>
            <a:r>
              <a:rPr lang="en-GB" dirty="0" err="1" smtClean="0"/>
              <a:t>Ettore</a:t>
            </a:r>
            <a:r>
              <a:rPr lang="en-GB" dirty="0" smtClean="0"/>
              <a:t> </a:t>
            </a:r>
            <a:r>
              <a:rPr lang="en-GB" dirty="0" err="1" smtClean="0"/>
              <a:t>Majorana</a:t>
            </a:r>
            <a:r>
              <a:rPr lang="en-GB" dirty="0" smtClean="0"/>
              <a:t> Observatory!)</a:t>
            </a:r>
          </a:p>
          <a:p>
            <a:r>
              <a:rPr lang="en-GB" dirty="0" smtClean="0"/>
              <a:t>SAUND-I  and SAUND-II</a:t>
            </a:r>
          </a:p>
          <a:p>
            <a:pPr lvl="1"/>
            <a:r>
              <a:rPr lang="en-GB" dirty="0" smtClean="0"/>
              <a:t>in Bahamas, originally using military array, now extended</a:t>
            </a:r>
          </a:p>
          <a:p>
            <a:r>
              <a:rPr lang="en-GB" dirty="0" smtClean="0"/>
              <a:t>SPATS</a:t>
            </a:r>
          </a:p>
          <a:p>
            <a:pPr lvl="1"/>
            <a:r>
              <a:rPr lang="en-GB" dirty="0" smtClean="0"/>
              <a:t>at South Pole, associated with </a:t>
            </a:r>
            <a:r>
              <a:rPr lang="en-GB" dirty="0" err="1" smtClean="0"/>
              <a:t>IceCube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ACORNE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MoD hydrophone array off NW </a:t>
            </a:r>
            <a:br>
              <a:rPr lang="en-GB" dirty="0" smtClean="0"/>
            </a:br>
            <a:r>
              <a:rPr lang="en-GB" dirty="0" smtClean="0"/>
              <a:t>coast of Scotland</a:t>
            </a:r>
          </a:p>
          <a:p>
            <a:pPr lvl="1"/>
            <a:r>
              <a:rPr lang="en-GB" dirty="0" smtClean="0"/>
              <a:t>successful R&amp;D project showing </a:t>
            </a:r>
            <a:br>
              <a:rPr lang="en-GB" dirty="0" smtClean="0"/>
            </a:br>
            <a:r>
              <a:rPr lang="en-GB" dirty="0" smtClean="0"/>
              <a:t>feasibility of technique</a:t>
            </a:r>
          </a:p>
          <a:p>
            <a:pPr lvl="1"/>
            <a:r>
              <a:rPr lang="en-GB" dirty="0" smtClean="0"/>
              <a:t>array geometry not optimal </a:t>
            </a:r>
            <a:br>
              <a:rPr lang="en-GB" dirty="0" smtClean="0"/>
            </a:br>
            <a:r>
              <a:rPr lang="en-GB" dirty="0" smtClean="0"/>
              <a:t>(not designed for neutrinos!)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7080" y="211479"/>
            <a:ext cx="34004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933056"/>
            <a:ext cx="599122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67544" y="4797152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Example of background source—dolphin clicks!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AMADEUS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2962672" cy="4873752"/>
          </a:xfrm>
        </p:spPr>
        <p:txBody>
          <a:bodyPr/>
          <a:lstStyle/>
          <a:p>
            <a:r>
              <a:rPr lang="en-GB" sz="2200" dirty="0" smtClean="0"/>
              <a:t>Acoustic storeys added to ANTARES strings</a:t>
            </a:r>
          </a:p>
          <a:p>
            <a:pPr lvl="1"/>
            <a:r>
              <a:rPr lang="en-GB" sz="2000" dirty="0" smtClean="0"/>
              <a:t>R&amp;D project comparing different hydrophones</a:t>
            </a:r>
          </a:p>
          <a:p>
            <a:pPr lvl="1"/>
            <a:r>
              <a:rPr lang="en-GB" sz="2000" dirty="0" smtClean="0"/>
              <a:t>feasibility study for KM3NeT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51516"/>
            <a:ext cx="5387340" cy="418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1055" y="4365104"/>
            <a:ext cx="2892533" cy="207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437112"/>
            <a:ext cx="28980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Detection (Penetrating Neutrinos)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15200" cy="4873752"/>
          </a:xfrm>
        </p:spPr>
        <p:txBody>
          <a:bodyPr/>
          <a:lstStyle/>
          <a:p>
            <a:r>
              <a:rPr lang="en-GB" dirty="0" smtClean="0"/>
              <a:t>Mostly rely on detecting the charged lepton produced in CC interactions</a:t>
            </a:r>
          </a:p>
          <a:p>
            <a:pPr lvl="1"/>
            <a:r>
              <a:rPr lang="en-GB" dirty="0" smtClean="0"/>
              <a:t>at lowest energies (solar neutrinos), also elastic scattering </a:t>
            </a:r>
            <a:br>
              <a:rPr lang="en-GB" dirty="0" smtClean="0"/>
            </a:br>
            <a:r>
              <a:rPr lang="en-GB" dirty="0" smtClean="0"/>
              <a:t>(</a:t>
            </a:r>
            <a:r>
              <a:rPr lang="el-GR" dirty="0" smtClean="0"/>
              <a:t>ν</a:t>
            </a:r>
            <a:r>
              <a:rPr lang="en-GB" dirty="0" smtClean="0"/>
              <a:t> + e </a:t>
            </a:r>
            <a:r>
              <a:rPr lang="el-GR" dirty="0" smtClean="0"/>
              <a:t>→</a:t>
            </a:r>
            <a:r>
              <a:rPr lang="en-GB" dirty="0" smtClean="0"/>
              <a:t> </a:t>
            </a:r>
            <a:r>
              <a:rPr lang="el-GR" dirty="0" smtClean="0"/>
              <a:t>ν</a:t>
            </a:r>
            <a:r>
              <a:rPr lang="en-GB" dirty="0" smtClean="0"/>
              <a:t> + e) and NC reaction on deuterium (</a:t>
            </a:r>
            <a:r>
              <a:rPr lang="el-GR" dirty="0" smtClean="0"/>
              <a:t>ν</a:t>
            </a:r>
            <a:r>
              <a:rPr lang="en-GB" dirty="0" smtClean="0"/>
              <a:t> + d </a:t>
            </a:r>
            <a:r>
              <a:rPr lang="el-GR" dirty="0" smtClean="0"/>
              <a:t>→</a:t>
            </a:r>
            <a:r>
              <a:rPr lang="en-GB" dirty="0" smtClean="0"/>
              <a:t> </a:t>
            </a:r>
            <a:r>
              <a:rPr lang="el-GR" dirty="0" smtClean="0"/>
              <a:t>ν</a:t>
            </a:r>
            <a:r>
              <a:rPr lang="en-GB" dirty="0" smtClean="0"/>
              <a:t> + p + n)</a:t>
            </a:r>
          </a:p>
          <a:p>
            <a:pPr lvl="1"/>
            <a:r>
              <a:rPr lang="en-GB" dirty="0" smtClean="0"/>
              <a:t>note that at solar neutrino energies </a:t>
            </a:r>
            <a:r>
              <a:rPr lang="el-GR" dirty="0" smtClean="0"/>
              <a:t>μ</a:t>
            </a:r>
            <a:r>
              <a:rPr lang="en-GB" dirty="0" smtClean="0"/>
              <a:t> and </a:t>
            </a:r>
            <a:r>
              <a:rPr lang="el-GR" dirty="0" smtClean="0"/>
              <a:t>τ</a:t>
            </a:r>
            <a:r>
              <a:rPr lang="en-GB" dirty="0" smtClean="0"/>
              <a:t> cannot be produced by CC, so </a:t>
            </a:r>
            <a:r>
              <a:rPr lang="el-GR" dirty="0" smtClean="0"/>
              <a:t>ν</a:t>
            </a:r>
            <a:r>
              <a:rPr lang="el-GR" baseline="-25000" dirty="0" smtClean="0"/>
              <a:t>μ</a:t>
            </a:r>
            <a:r>
              <a:rPr lang="en-GB" dirty="0" smtClean="0"/>
              <a:t>, </a:t>
            </a:r>
            <a:r>
              <a:rPr lang="el-GR" dirty="0" smtClean="0"/>
              <a:t>ν</a:t>
            </a:r>
            <a:r>
              <a:rPr lang="el-GR" baseline="-25000" dirty="0" smtClean="0"/>
              <a:t>τ</a:t>
            </a:r>
            <a:r>
              <a:rPr lang="en-GB" dirty="0" smtClean="0"/>
              <a:t> only seen in NC (e.g. SNO)</a:t>
            </a:r>
          </a:p>
          <a:p>
            <a:r>
              <a:rPr lang="en-GB" dirty="0" smtClean="0"/>
              <a:t>Some early experiments using tracking calorimeters, but water </a:t>
            </a:r>
            <a:r>
              <a:rPr lang="en-GB" dirty="0" err="1" smtClean="0"/>
              <a:t>Cherenkovs</a:t>
            </a:r>
            <a:r>
              <a:rPr lang="en-GB" dirty="0" smtClean="0"/>
              <a:t> now standard practice</a:t>
            </a:r>
          </a:p>
          <a:p>
            <a:pPr lvl="1"/>
            <a:r>
              <a:rPr lang="en-GB" dirty="0" smtClean="0"/>
              <a:t>can obtain large effective volumes by </a:t>
            </a:r>
            <a:r>
              <a:rPr lang="en-GB" dirty="0" err="1" smtClean="0"/>
              <a:t>instrumenting</a:t>
            </a:r>
            <a:r>
              <a:rPr lang="en-GB" dirty="0" smtClean="0"/>
              <a:t> </a:t>
            </a:r>
            <a:r>
              <a:rPr lang="en-GB" i="1" dirty="0" smtClean="0"/>
              <a:t>natural</a:t>
            </a:r>
            <a:r>
              <a:rPr lang="en-GB" dirty="0" smtClean="0"/>
              <a:t> bodies of water/ice</a:t>
            </a:r>
          </a:p>
          <a:p>
            <a:pPr lvl="1"/>
            <a:r>
              <a:rPr lang="en-GB" dirty="0" smtClean="0"/>
              <a:t>particle identification by ring morphology at low energies, shower shape at high energies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Acoustic sensors on strings </a:t>
            </a:r>
            <a:br>
              <a:rPr lang="en-GB" dirty="0" smtClean="0"/>
            </a:br>
            <a:r>
              <a:rPr lang="en-GB" dirty="0" smtClean="0"/>
              <a:t>deployed in association </a:t>
            </a:r>
            <a:br>
              <a:rPr lang="en-GB" dirty="0" smtClean="0"/>
            </a:br>
            <a:r>
              <a:rPr lang="en-GB" dirty="0" smtClean="0"/>
              <a:t>with </a:t>
            </a:r>
            <a:r>
              <a:rPr lang="en-GB" dirty="0" err="1" smtClean="0"/>
              <a:t>IceCube</a:t>
            </a:r>
            <a:endParaRPr lang="en-GB" dirty="0" smtClean="0"/>
          </a:p>
          <a:p>
            <a:pPr lvl="1"/>
            <a:r>
              <a:rPr lang="en-GB" dirty="0" smtClean="0"/>
              <a:t>very good at detecting </a:t>
            </a:r>
            <a:br>
              <a:rPr lang="en-GB" dirty="0" smtClean="0"/>
            </a:br>
            <a:r>
              <a:rPr lang="en-GB" dirty="0" err="1" smtClean="0"/>
              <a:t>IceCube</a:t>
            </a:r>
            <a:r>
              <a:rPr lang="en-GB" dirty="0" smtClean="0"/>
              <a:t> drilling and water</a:t>
            </a:r>
            <a:br>
              <a:rPr lang="en-GB" dirty="0" smtClean="0"/>
            </a:br>
            <a:r>
              <a:rPr lang="en-GB" dirty="0" smtClean="0"/>
              <a:t>storage activities!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4613" y="51516"/>
            <a:ext cx="4307205" cy="338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9514" y="3356992"/>
            <a:ext cx="342900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509120"/>
            <a:ext cx="444246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Acoustic Detection: 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59216" cy="4873752"/>
          </a:xfrm>
        </p:spPr>
        <p:txBody>
          <a:bodyPr>
            <a:normAutofit/>
          </a:bodyPr>
          <a:lstStyle/>
          <a:p>
            <a:r>
              <a:rPr lang="en-GB" dirty="0" smtClean="0"/>
              <a:t>Experiments so far are R&amp;D</a:t>
            </a:r>
            <a:br>
              <a:rPr lang="en-GB" dirty="0" smtClean="0"/>
            </a:br>
            <a:r>
              <a:rPr lang="en-GB" dirty="0" smtClean="0"/>
              <a:t>projects/feasibility studies</a:t>
            </a:r>
          </a:p>
          <a:p>
            <a:pPr lvl="1"/>
            <a:r>
              <a:rPr lang="en-GB" dirty="0" smtClean="0"/>
              <a:t>limits not competitive with </a:t>
            </a:r>
            <a:br>
              <a:rPr lang="en-GB" dirty="0" smtClean="0"/>
            </a:br>
            <a:r>
              <a:rPr lang="en-GB" dirty="0" smtClean="0"/>
              <a:t>radio at present</a:t>
            </a:r>
          </a:p>
          <a:p>
            <a:r>
              <a:rPr lang="en-GB" dirty="0" smtClean="0"/>
              <a:t>Future strategy mostly </a:t>
            </a:r>
            <a:br>
              <a:rPr lang="en-GB" dirty="0" smtClean="0"/>
            </a:br>
            <a:r>
              <a:rPr lang="en-GB" dirty="0" smtClean="0"/>
              <a:t>co-deployment with </a:t>
            </a:r>
            <a:br>
              <a:rPr lang="en-GB" dirty="0" smtClean="0"/>
            </a:br>
            <a:r>
              <a:rPr lang="en-GB" dirty="0" smtClean="0"/>
              <a:t>large optical </a:t>
            </a:r>
            <a:r>
              <a:rPr lang="en-GB" dirty="0" err="1" smtClean="0"/>
              <a:t>Cherenkovs</a:t>
            </a:r>
            <a:endParaRPr lang="en-GB" dirty="0" smtClean="0"/>
          </a:p>
          <a:p>
            <a:pPr lvl="1"/>
            <a:r>
              <a:rPr lang="en-GB" dirty="0" smtClean="0"/>
              <a:t>improves high-energy </a:t>
            </a:r>
            <a:br>
              <a:rPr lang="en-GB" dirty="0" smtClean="0"/>
            </a:br>
            <a:r>
              <a:rPr lang="en-GB" dirty="0" smtClean="0"/>
              <a:t>sensitivity</a:t>
            </a:r>
          </a:p>
          <a:p>
            <a:pPr lvl="1"/>
            <a:r>
              <a:rPr lang="en-GB" dirty="0" smtClean="0"/>
              <a:t>likely future direction: super-hybrid experiments with optical Cherenkov, acoustic and radio elements, plus air-shower array if appropriate</a:t>
            </a:r>
          </a:p>
          <a:p>
            <a:pPr lvl="2"/>
            <a:r>
              <a:rPr lang="en-GB" dirty="0" smtClean="0"/>
              <a:t>most nearly realised at South Pole with </a:t>
            </a:r>
            <a:r>
              <a:rPr lang="en-GB" dirty="0" err="1" smtClean="0"/>
              <a:t>IceCube</a:t>
            </a:r>
            <a:r>
              <a:rPr lang="en-GB" dirty="0" smtClean="0"/>
              <a:t>/</a:t>
            </a:r>
            <a:r>
              <a:rPr lang="en-GB" dirty="0" err="1" smtClean="0"/>
              <a:t>IceTop</a:t>
            </a:r>
            <a:r>
              <a:rPr lang="en-GB" dirty="0" smtClean="0"/>
              <a:t>/RICE/SPATS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09744"/>
            <a:ext cx="41148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Detection: 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High-energy neutrinos could provide information on</a:t>
            </a:r>
          </a:p>
          <a:p>
            <a:pPr lvl="1"/>
            <a:r>
              <a:rPr lang="en-GB" dirty="0" smtClean="0"/>
              <a:t>acceleration processes in high-energy astrophysics</a:t>
            </a:r>
          </a:p>
          <a:p>
            <a:pPr lvl="1"/>
            <a:r>
              <a:rPr lang="en-GB" dirty="0" smtClean="0"/>
              <a:t>GZK cut-off in cosmic rays</a:t>
            </a:r>
          </a:p>
          <a:p>
            <a:pPr lvl="1"/>
            <a:r>
              <a:rPr lang="en-GB" dirty="0" smtClean="0"/>
              <a:t>dark matter (see next lecture)</a:t>
            </a:r>
          </a:p>
          <a:p>
            <a:r>
              <a:rPr lang="en-GB" dirty="0" smtClean="0"/>
              <a:t>Detection still in infancy</a:t>
            </a:r>
          </a:p>
          <a:p>
            <a:pPr lvl="1"/>
            <a:r>
              <a:rPr lang="en-GB" dirty="0" smtClean="0"/>
              <a:t>only </a:t>
            </a:r>
            <a:r>
              <a:rPr lang="en-GB" dirty="0" err="1" smtClean="0"/>
              <a:t>IceCube</a:t>
            </a:r>
            <a:r>
              <a:rPr lang="en-GB" dirty="0" smtClean="0"/>
              <a:t> probably large enough to collect statistics</a:t>
            </a:r>
          </a:p>
          <a:p>
            <a:r>
              <a:rPr lang="en-GB" dirty="0" smtClean="0"/>
              <a:t>Various promising techniques</a:t>
            </a:r>
          </a:p>
          <a:p>
            <a:pPr lvl="1"/>
            <a:r>
              <a:rPr lang="en-GB" dirty="0" smtClean="0"/>
              <a:t>water Cherenkov at lower energies</a:t>
            </a:r>
          </a:p>
          <a:p>
            <a:pPr lvl="1"/>
            <a:r>
              <a:rPr lang="en-GB" dirty="0" smtClean="0"/>
              <a:t>radio and possibly acoustic at high end</a:t>
            </a:r>
          </a:p>
          <a:p>
            <a:r>
              <a:rPr lang="en-GB" dirty="0" smtClean="0"/>
              <a:t>Hybrid experiments feasible at many sites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42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Detection by Water Cherenkov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71600"/>
            <a:ext cx="7168896" cy="53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xplosion 2 5"/>
          <p:cNvSpPr/>
          <p:nvPr/>
        </p:nvSpPr>
        <p:spPr>
          <a:xfrm>
            <a:off x="2301115" y="5198176"/>
            <a:ext cx="360040" cy="288032"/>
          </a:xfrm>
          <a:prstGeom prst="irregularSeal2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403648" y="594928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chemeClr val="bg1"/>
                </a:solidFill>
              </a:rPr>
              <a:t>ν</a:t>
            </a:r>
            <a:r>
              <a:rPr lang="el-GR" sz="2000" baseline="-25000" dirty="0" smtClean="0">
                <a:solidFill>
                  <a:schemeClr val="bg1"/>
                </a:solidFill>
              </a:rPr>
              <a:t>μ</a:t>
            </a:r>
            <a:endParaRPr lang="en-GB" sz="2000" baseline="-25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7784" y="5301208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CC interaction</a:t>
            </a:r>
            <a:endParaRPr lang="en-GB" sz="2000" baseline="-25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7864" y="4797152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chemeClr val="bg1"/>
                </a:solidFill>
              </a:rPr>
              <a:t>μ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816" y="3140968"/>
            <a:ext cx="2007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Cherenkov light</a:t>
            </a:r>
            <a:endParaRPr lang="en-GB" sz="2000" baseline="-25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4168" y="198884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PMTs</a:t>
            </a:r>
            <a:endParaRPr lang="en-GB" sz="2000" baseline="-25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1412776"/>
            <a:ext cx="1440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Transparent medium (water/ice)</a:t>
            </a:r>
            <a:endParaRPr lang="en-GB" sz="2000" baseline="-25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4088" y="5229200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Effective volume increases with energy</a:t>
            </a:r>
            <a:endParaRPr lang="en-GB" sz="2000" baseline="-25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484435"/>
            <a:ext cx="3528392" cy="437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618856" cy="4873752"/>
          </a:xfrm>
        </p:spPr>
        <p:txBody>
          <a:bodyPr/>
          <a:lstStyle/>
          <a:p>
            <a:r>
              <a:rPr lang="en-GB" dirty="0" smtClean="0"/>
              <a:t>Cosmic ray </a:t>
            </a:r>
            <a:r>
              <a:rPr lang="en-GB" dirty="0" err="1" smtClean="0"/>
              <a:t>muons</a:t>
            </a:r>
            <a:endParaRPr lang="en-GB" dirty="0" smtClean="0"/>
          </a:p>
          <a:p>
            <a:pPr lvl="1"/>
            <a:r>
              <a:rPr lang="en-GB" dirty="0" smtClean="0"/>
              <a:t>Go deep</a:t>
            </a:r>
          </a:p>
          <a:p>
            <a:pPr lvl="1"/>
            <a:r>
              <a:rPr lang="en-GB" dirty="0" smtClean="0"/>
              <a:t>Look down</a:t>
            </a:r>
          </a:p>
          <a:p>
            <a:pPr lvl="2"/>
            <a:r>
              <a:rPr lang="en-GB" dirty="0" smtClean="0"/>
              <a:t>therefore, </a:t>
            </a:r>
            <a:r>
              <a:rPr lang="en-GB" b="1" dirty="0" smtClean="0"/>
              <a:t>northern</a:t>
            </a:r>
            <a:r>
              <a:rPr lang="en-GB" dirty="0" smtClean="0"/>
              <a:t> hemisphere telescope sees </a:t>
            </a:r>
            <a:r>
              <a:rPr lang="en-GB" b="1" dirty="0" smtClean="0"/>
              <a:t>southern</a:t>
            </a:r>
            <a:r>
              <a:rPr lang="en-GB" dirty="0" smtClean="0"/>
              <a:t> sky, </a:t>
            </a:r>
            <a:br>
              <a:rPr lang="en-GB" dirty="0" smtClean="0"/>
            </a:br>
            <a:r>
              <a:rPr lang="en-GB" dirty="0" smtClean="0"/>
              <a:t>and vice versa</a:t>
            </a:r>
          </a:p>
          <a:p>
            <a:r>
              <a:rPr lang="en-GB" dirty="0" smtClean="0"/>
              <a:t>Atmospheric  neutrinos</a:t>
            </a:r>
          </a:p>
          <a:p>
            <a:pPr lvl="1"/>
            <a:r>
              <a:rPr lang="en-GB" dirty="0" smtClean="0"/>
              <a:t>one man’s signal is another’s background!</a:t>
            </a:r>
          </a:p>
          <a:p>
            <a:pPr lvl="1"/>
            <a:r>
              <a:rPr lang="en-GB" dirty="0" smtClean="0"/>
              <a:t>irreducible, but steeper spectrum than high-energy astrophysical neutrinos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624"/>
            <a:ext cx="323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Particle ID: Super-</a:t>
            </a:r>
            <a:r>
              <a:rPr lang="en-GB" dirty="0" err="1" smtClean="0"/>
              <a:t>Kamiokande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19525"/>
            <a:ext cx="737616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980" y="1556792"/>
            <a:ext cx="4560572" cy="350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4726" y="1549179"/>
            <a:ext cx="4572000" cy="350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3528" y="407707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muon</a:t>
            </a:r>
            <a:r>
              <a:rPr lang="en-GB" dirty="0" smtClean="0"/>
              <a:t>: </a:t>
            </a:r>
            <a:br>
              <a:rPr lang="en-GB" dirty="0" smtClean="0"/>
            </a:br>
            <a:r>
              <a:rPr lang="en-GB" dirty="0" smtClean="0"/>
              <a:t>sharp ring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716016" y="404604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electron: </a:t>
            </a:r>
            <a:br>
              <a:rPr lang="en-GB" dirty="0" smtClean="0"/>
            </a:br>
            <a:r>
              <a:rPr lang="en-GB" dirty="0" smtClean="0"/>
              <a:t>fuzzy ring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Particle ID: </a:t>
            </a:r>
            <a:r>
              <a:rPr lang="en-GB" dirty="0" err="1" smtClean="0"/>
              <a:t>IceCube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412776"/>
            <a:ext cx="286702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46767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948264" y="263691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ν</a:t>
            </a:r>
            <a:r>
              <a:rPr lang="el-GR" baseline="-25000" dirty="0" smtClean="0">
                <a:solidFill>
                  <a:schemeClr val="bg1"/>
                </a:solidFill>
              </a:rPr>
              <a:t>μ</a:t>
            </a:r>
            <a:endParaRPr lang="en-GB" baseline="-25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2659" y="414908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ν</a:t>
            </a:r>
            <a:r>
              <a:rPr lang="en-GB" baseline="-25000" dirty="0" smtClean="0">
                <a:solidFill>
                  <a:schemeClr val="bg1"/>
                </a:solidFill>
              </a:rPr>
              <a:t>e</a:t>
            </a:r>
            <a:endParaRPr lang="en-GB" baseline="-25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20272" y="609329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ν</a:t>
            </a:r>
            <a:r>
              <a:rPr lang="el-GR" baseline="-25000" dirty="0" smtClean="0">
                <a:solidFill>
                  <a:schemeClr val="bg1"/>
                </a:solidFill>
              </a:rPr>
              <a:t>τ</a:t>
            </a:r>
            <a:endParaRPr lang="en-GB" baseline="-25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501317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“double-bang” </a:t>
            </a:r>
            <a:r>
              <a:rPr lang="el-GR" dirty="0" smtClean="0"/>
              <a:t>ν</a:t>
            </a:r>
            <a:r>
              <a:rPr lang="el-GR" baseline="-25000" dirty="0" smtClean="0"/>
              <a:t>τ</a:t>
            </a:r>
            <a:r>
              <a:rPr lang="en-GB" dirty="0" smtClean="0"/>
              <a:t> event: initial signal from CC interaction, later one from </a:t>
            </a:r>
            <a:r>
              <a:rPr lang="el-GR" dirty="0" smtClean="0"/>
              <a:t>τ</a:t>
            </a:r>
            <a:r>
              <a:rPr lang="en-GB" dirty="0" smtClean="0"/>
              <a:t> decay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630932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tx2"/>
                </a:solidFill>
              </a:rPr>
              <a:t>Halzen</a:t>
            </a:r>
            <a:r>
              <a:rPr lang="en-GB" dirty="0" smtClean="0">
                <a:solidFill>
                  <a:schemeClr val="tx2"/>
                </a:solidFill>
              </a:rPr>
              <a:t> &amp; Klein, </a:t>
            </a:r>
            <a:r>
              <a:rPr lang="en-GB" i="1" dirty="0" smtClean="0">
                <a:solidFill>
                  <a:schemeClr val="tx2"/>
                </a:solidFill>
              </a:rPr>
              <a:t>Rev. Sci. Inst.  </a:t>
            </a:r>
            <a:r>
              <a:rPr lang="en-GB" b="1" dirty="0" smtClean="0">
                <a:solidFill>
                  <a:schemeClr val="tx2"/>
                </a:solidFill>
              </a:rPr>
              <a:t>81 </a:t>
            </a:r>
            <a:r>
              <a:rPr lang="en-GB" dirty="0" smtClean="0">
                <a:solidFill>
                  <a:schemeClr val="tx2"/>
                </a:solidFill>
              </a:rPr>
              <a:t>(2010)</a:t>
            </a:r>
            <a:r>
              <a:rPr lang="en-GB" b="1" dirty="0" smtClean="0">
                <a:solidFill>
                  <a:schemeClr val="tx2"/>
                </a:solidFill>
              </a:rPr>
              <a:t> </a:t>
            </a:r>
            <a:r>
              <a:rPr lang="en-GB" dirty="0" smtClean="0">
                <a:solidFill>
                  <a:schemeClr val="tx2"/>
                </a:solidFill>
              </a:rPr>
              <a:t>081101 </a:t>
            </a:r>
            <a:endParaRPr lang="en-GB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High-Energy Neutrino Telescopes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" name="Picture 6" descr="simple-printable-world-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185" y="1988840"/>
            <a:ext cx="8432850" cy="424453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83568" y="1556792"/>
            <a:ext cx="3593976" cy="2628095"/>
            <a:chOff x="683568" y="1556792"/>
            <a:chExt cx="3593976" cy="2628095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1556792"/>
              <a:ext cx="3593976" cy="262809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9" name="5-Point Star 8"/>
            <p:cNvSpPr/>
            <p:nvPr/>
          </p:nvSpPr>
          <p:spPr>
            <a:xfrm>
              <a:off x="1763688" y="2492896"/>
              <a:ext cx="144000" cy="144016"/>
            </a:xfrm>
            <a:prstGeom prst="star5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2483768" y="2996952"/>
              <a:ext cx="144000" cy="144016"/>
            </a:xfrm>
            <a:prstGeom prst="star5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2771800" y="2996952"/>
              <a:ext cx="144000" cy="144016"/>
            </a:xfrm>
            <a:prstGeom prst="star5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5-Point Star 12"/>
          <p:cNvSpPr/>
          <p:nvPr/>
        </p:nvSpPr>
        <p:spPr>
          <a:xfrm>
            <a:off x="4355976" y="6093296"/>
            <a:ext cx="144016" cy="144016"/>
          </a:xfrm>
          <a:prstGeom prst="star5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6228184" y="2636912"/>
            <a:ext cx="144016" cy="144016"/>
          </a:xfrm>
          <a:prstGeom prst="star5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1624</TotalTime>
  <Words>1200</Words>
  <Application>Microsoft Office PowerPoint</Application>
  <PresentationFormat>On-screen Show (4:3)</PresentationFormat>
  <Paragraphs>297</Paragraphs>
  <Slides>42</Slides>
  <Notes>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Oriel</vt:lpstr>
      <vt:lpstr>ASTROPARTICLE PHYSICS LECTURE 3</vt:lpstr>
      <vt:lpstr>High Energy Astroparticle Physics</vt:lpstr>
      <vt:lpstr>Neutrino Detection</vt:lpstr>
      <vt:lpstr>Neutrino Detection (Penetrating Neutrinos)</vt:lpstr>
      <vt:lpstr>Neutrino Detection by Water Cherenkov </vt:lpstr>
      <vt:lpstr>Backgrounds</vt:lpstr>
      <vt:lpstr>Particle ID: Super-Kamiokande</vt:lpstr>
      <vt:lpstr>Particle ID: IceCube</vt:lpstr>
      <vt:lpstr>High-Energy Neutrino Telescopes</vt:lpstr>
      <vt:lpstr>Lake Baikal</vt:lpstr>
      <vt:lpstr>ANTARES</vt:lpstr>
      <vt:lpstr>IceCube</vt:lpstr>
      <vt:lpstr>Medium Properties</vt:lpstr>
      <vt:lpstr>Background in Antares</vt:lpstr>
      <vt:lpstr>Light Transmission in IceCube</vt:lpstr>
      <vt:lpstr>Angular Resolution</vt:lpstr>
      <vt:lpstr>Expected Fluxes</vt:lpstr>
      <vt:lpstr>Results</vt:lpstr>
      <vt:lpstr>Results</vt:lpstr>
      <vt:lpstr>PowerPoint Presentation</vt:lpstr>
      <vt:lpstr>Next Generation Water Cherenkovs </vt:lpstr>
      <vt:lpstr>Tau-Neutrino Detection By Air Showers</vt:lpstr>
      <vt:lpstr>High Energy Astroparticle Physics</vt:lpstr>
      <vt:lpstr>Radio-Frequency Detection of Air Showers and Neutrinos</vt:lpstr>
      <vt:lpstr>Geosynchrotron Emission</vt:lpstr>
      <vt:lpstr>LOFAR</vt:lpstr>
      <vt:lpstr>LOPES/KASCADE</vt:lpstr>
      <vt:lpstr>LOPES/KASCADE</vt:lpstr>
      <vt:lpstr>LOFAR as a cosmic ray detector</vt:lpstr>
      <vt:lpstr>Auger/AERA</vt:lpstr>
      <vt:lpstr>Auger/AERA/AMIGA Event Detection</vt:lpstr>
      <vt:lpstr>Askaryan Effect</vt:lpstr>
      <vt:lpstr>Askaryan Effect: ANITA</vt:lpstr>
      <vt:lpstr>Askaryan Effect</vt:lpstr>
      <vt:lpstr>Acoustic Detection (Showering Neutrinos)</vt:lpstr>
      <vt:lpstr>Principles</vt:lpstr>
      <vt:lpstr>Experiments</vt:lpstr>
      <vt:lpstr>ACORNE</vt:lpstr>
      <vt:lpstr>AMADEUS</vt:lpstr>
      <vt:lpstr>SPATS</vt:lpstr>
      <vt:lpstr>Acoustic Detection: Summary</vt:lpstr>
      <vt:lpstr>Neutrino Detection: 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ASTROPARTICLE PHYSICS</dc:title>
  <dc:creator>Susan Cartwright</dc:creator>
  <cp:lastModifiedBy>Susan</cp:lastModifiedBy>
  <cp:revision>95</cp:revision>
  <dcterms:created xsi:type="dcterms:W3CDTF">2011-04-02T13:27:46Z</dcterms:created>
  <dcterms:modified xsi:type="dcterms:W3CDTF">2016-04-03T15:33:18Z</dcterms:modified>
</cp:coreProperties>
</file>