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61" r:id="rId5"/>
    <p:sldId id="265" r:id="rId6"/>
    <p:sldId id="266" r:id="rId7"/>
    <p:sldId id="267" r:id="rId8"/>
    <p:sldId id="260" r:id="rId9"/>
    <p:sldId id="286" r:id="rId10"/>
    <p:sldId id="262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5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1" r:id="rId30"/>
    <p:sldId id="285" r:id="rId31"/>
    <p:sldId id="284" r:id="rId32"/>
    <p:sldId id="259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2654" autoAdjust="0"/>
  </p:normalViewPr>
  <p:slideViewPr>
    <p:cSldViewPr>
      <p:cViewPr varScale="1">
        <p:scale>
          <a:sx n="85" d="100"/>
          <a:sy n="85" d="100"/>
        </p:scale>
        <p:origin x="-9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MIT Agassiz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Sheet1!$B$2:$B$27</c:f>
              <c:numCache>
                <c:formatCode>General</c:formatCode>
                <c:ptCount val="26"/>
                <c:pt idx="0">
                  <c:v>1</c:v>
                </c:pt>
                <c:pt idx="1">
                  <c:v>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Volcano Ranch</c:v>
                </c:pt>
              </c:strCache>
            </c:strRef>
          </c:tx>
          <c:spPr>
            <a:ln w="50800">
              <a:solidFill>
                <a:srgbClr val="1F497D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Sheet1!$C$2:$C$27</c:f>
              <c:numCache>
                <c:formatCode>General</c:formatCode>
                <c:ptCount val="26"/>
                <c:pt idx="2">
                  <c:v>2</c:v>
                </c:pt>
                <c:pt idx="3">
                  <c:v>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Haverah Park</c:v>
                </c:pt>
              </c:strCache>
            </c:strRef>
          </c:tx>
          <c:spPr>
            <a:ln w="50800">
              <a:solidFill>
                <a:srgbClr val="1F497D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Sheet1!$D$2:$D$27</c:f>
              <c:numCache>
                <c:formatCode>General</c:formatCode>
                <c:ptCount val="26"/>
                <c:pt idx="4">
                  <c:v>3</c:v>
                </c:pt>
                <c:pt idx="5">
                  <c:v>3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SUGAR</c:v>
                </c:pt>
              </c:strCache>
            </c:strRef>
          </c:tx>
          <c:spPr>
            <a:ln w="50800">
              <a:solidFill>
                <a:srgbClr val="1F497D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Sheet1!$E$2:$E$27</c:f>
              <c:numCache>
                <c:formatCode>General</c:formatCode>
                <c:ptCount val="26"/>
                <c:pt idx="6">
                  <c:v>4</c:v>
                </c:pt>
                <c:pt idx="7">
                  <c:v>4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INS-LAS</c:v>
                </c:pt>
              </c:strCache>
            </c:strRef>
          </c:tx>
          <c:spPr>
            <a:ln w="50800">
              <a:solidFill>
                <a:srgbClr val="1F497D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Sheet1!$F$2:$F$27</c:f>
              <c:numCache>
                <c:formatCode>General</c:formatCode>
                <c:ptCount val="26"/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Yakutsk</c:v>
                </c:pt>
              </c:strCache>
            </c:strRef>
          </c:tx>
          <c:spPr>
            <a:ln w="50800">
              <a:solidFill>
                <a:srgbClr val="1F497D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Sheet1!$G$2:$G$27</c:f>
              <c:numCache>
                <c:formatCode>General</c:formatCode>
                <c:ptCount val="26"/>
                <c:pt idx="10">
                  <c:v>6</c:v>
                </c:pt>
                <c:pt idx="11">
                  <c:v>6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AGASA</c:v>
                </c:pt>
              </c:strCache>
            </c:strRef>
          </c:tx>
          <c:spPr>
            <a:ln w="50800">
              <a:solidFill>
                <a:srgbClr val="1F497D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Sheet1!$H$2:$H$27</c:f>
              <c:numCache>
                <c:formatCode>General</c:formatCode>
                <c:ptCount val="26"/>
                <c:pt idx="12">
                  <c:v>7</c:v>
                </c:pt>
                <c:pt idx="13">
                  <c:v>7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Cornell</c:v>
                </c:pt>
              </c:strCache>
            </c:strRef>
          </c:tx>
          <c:spPr>
            <a:ln w="508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Sheet1!$I$2:$I$27</c:f>
              <c:numCache>
                <c:formatCode>General</c:formatCode>
                <c:ptCount val="26"/>
                <c:pt idx="14">
                  <c:v>8</c:v>
                </c:pt>
                <c:pt idx="15">
                  <c:v>8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Tokyo</c:v>
                </c:pt>
              </c:strCache>
            </c:strRef>
          </c:tx>
          <c:spPr>
            <a:ln w="50800">
              <a:solidFill>
                <a:srgbClr val="F79646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Sheet1!$J$2:$J$27</c:f>
              <c:numCache>
                <c:formatCode>General</c:formatCode>
                <c:ptCount val="26"/>
                <c:pt idx="16">
                  <c:v>9</c:v>
                </c:pt>
                <c:pt idx="17">
                  <c:v>9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Fly's Eye</c:v>
                </c:pt>
              </c:strCache>
            </c:strRef>
          </c:tx>
          <c:spPr>
            <a:ln w="50800">
              <a:solidFill>
                <a:srgbClr val="F79646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Sheet1!$K$2:$K$27</c:f>
              <c:numCache>
                <c:formatCode>General</c:formatCode>
                <c:ptCount val="26"/>
                <c:pt idx="18">
                  <c:v>10</c:v>
                </c:pt>
                <c:pt idx="19">
                  <c:v>10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HiRes</c:v>
                </c:pt>
              </c:strCache>
            </c:strRef>
          </c:tx>
          <c:spPr>
            <a:ln w="50800">
              <a:solidFill>
                <a:srgbClr val="F79646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Sheet1!$L$2:$L$27</c:f>
              <c:numCache>
                <c:formatCode>General</c:formatCode>
                <c:ptCount val="26"/>
                <c:pt idx="20">
                  <c:v>10</c:v>
                </c:pt>
                <c:pt idx="21">
                  <c:v>10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Auger</c:v>
                </c:pt>
              </c:strCache>
            </c:strRef>
          </c:tx>
          <c:spPr>
            <a:ln w="508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Sheet1!$M$2:$M$27</c:f>
              <c:numCache>
                <c:formatCode>General</c:formatCode>
                <c:ptCount val="26"/>
                <c:pt idx="22">
                  <c:v>11</c:v>
                </c:pt>
                <c:pt idx="23">
                  <c:v>11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TA</c:v>
                </c:pt>
              </c:strCache>
            </c:strRef>
          </c:tx>
          <c:spPr>
            <a:ln w="508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1955</c:v>
                </c:pt>
                <c:pt idx="1">
                  <c:v>1957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1987</c:v>
                </c:pt>
                <c:pt idx="6">
                  <c:v>1967</c:v>
                </c:pt>
                <c:pt idx="7">
                  <c:v>1980</c:v>
                </c:pt>
                <c:pt idx="8">
                  <c:v>1967</c:v>
                </c:pt>
                <c:pt idx="9">
                  <c:v>1975</c:v>
                </c:pt>
                <c:pt idx="10">
                  <c:v>1970</c:v>
                </c:pt>
                <c:pt idx="11">
                  <c:v>2011</c:v>
                </c:pt>
                <c:pt idx="12">
                  <c:v>1984</c:v>
                </c:pt>
                <c:pt idx="13">
                  <c:v>2005</c:v>
                </c:pt>
                <c:pt idx="14">
                  <c:v>1964</c:v>
                </c:pt>
                <c:pt idx="15">
                  <c:v>1967</c:v>
                </c:pt>
                <c:pt idx="16">
                  <c:v>1968</c:v>
                </c:pt>
                <c:pt idx="17">
                  <c:v>1973</c:v>
                </c:pt>
                <c:pt idx="18">
                  <c:v>1981</c:v>
                </c:pt>
                <c:pt idx="19">
                  <c:v>1993</c:v>
                </c:pt>
                <c:pt idx="20">
                  <c:v>1998</c:v>
                </c:pt>
                <c:pt idx="21">
                  <c:v>2003</c:v>
                </c:pt>
                <c:pt idx="22">
                  <c:v>2004</c:v>
                </c:pt>
                <c:pt idx="23">
                  <c:v>2011</c:v>
                </c:pt>
                <c:pt idx="24">
                  <c:v>2008</c:v>
                </c:pt>
                <c:pt idx="25">
                  <c:v>2011</c:v>
                </c:pt>
              </c:numCache>
            </c:numRef>
          </c:xVal>
          <c:yVal>
            <c:numRef>
              <c:f>Sheet1!$N$2:$N$27</c:f>
              <c:numCache>
                <c:formatCode>General</c:formatCode>
                <c:ptCount val="26"/>
                <c:pt idx="24">
                  <c:v>10</c:v>
                </c:pt>
                <c:pt idx="25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065792"/>
        <c:axId val="97910784"/>
      </c:scatterChart>
      <c:valAx>
        <c:axId val="96065792"/>
        <c:scaling>
          <c:orientation val="minMax"/>
          <c:max val="2010"/>
          <c:min val="1955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97910784"/>
        <c:crosses val="autoZero"/>
        <c:crossBetween val="midCat"/>
      </c:valAx>
      <c:valAx>
        <c:axId val="97910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960657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3FA-7158-4B71-97CC-CC12EF7E15BC}" type="datetimeFigureOut">
              <a:rPr lang="en-GB" smtClean="0"/>
              <a:pPr/>
              <a:t>17/03/2014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B99D6-4E13-4918-9BA2-6A3848F115B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52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B99D6-4E13-4918-9BA2-6A3848F115B0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CE9200A-504E-4D1D-AB17-04218B9BB2E6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37AA2-2B02-4546-9C04-7658960B1077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D7785-40B8-493B-9247-F3E160A60DB6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7C44EFA-B410-4A79-A140-B614703BBECA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AB42447-9C63-4B93-BD83-FC8D06CB91F8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6004-840E-4372-9095-B97CEE4E8ED6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0E200-7145-4B73-8F41-6D6B4408BFEC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16B332-82B2-40A3-BD9E-D6D44E0A6A9C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AEC0-9085-4052-AD6C-CB8F9ACE837A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F5B637E-4BB1-4DC2-AA2A-18B9D10D5432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B073947-E0C1-4582-BCF8-8C36BDD3BBAE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615FC4B-5EDA-4656-8336-8AA93B02917A}" type="datetime1">
              <a:rPr lang="en-GB" smtClean="0"/>
              <a:pPr/>
              <a:t>17/03/2014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 pitchFamily="2" charset="2"/>
        <a:buChar char="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warwick_week\protonshoweroverchicago_lores.mpeg" TargetMode="External"/><Relationship Id="rId4" Type="http://schemas.openxmlformats.org/officeDocument/2006/relationships/hyperlink" Target="http://astro.uchicago.edu/cosmus/projects/air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ASTROPARTICLE PHYSICS LECTURE 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/>
                </a:solidFill>
              </a:rPr>
              <a:t>Susan Cartwright</a:t>
            </a:r>
          </a:p>
          <a:p>
            <a:r>
              <a:rPr lang="en-GB" sz="1600" dirty="0" smtClean="0"/>
              <a:t>University of Sheffield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5" name="Picture 4" descr="tuoslogo_key_cmyk_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291840" cy="1316736"/>
          </a:xfrm>
          <a:prstGeom prst="rect">
            <a:avLst/>
          </a:prstGeom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2195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TeV</a:t>
            </a:r>
            <a:r>
              <a:rPr lang="en-GB" dirty="0" smtClean="0"/>
              <a:t> Gamma-Ray Astronomy: </a:t>
            </a:r>
            <a:br>
              <a:rPr lang="en-GB" dirty="0" smtClean="0"/>
            </a:br>
            <a:r>
              <a:rPr lang="en-GB" dirty="0" smtClean="0"/>
              <a:t>Imaging Atmospheric Cherenkov Telescopes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Principles (from H.E.S.S. website)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etection2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891" y="2852936"/>
            <a:ext cx="4876800" cy="3657600"/>
          </a:xfrm>
          <a:prstGeom prst="rect">
            <a:avLst/>
          </a:prstGeom>
        </p:spPr>
      </p:pic>
      <p:pic>
        <p:nvPicPr>
          <p:cNvPr id="7" name="Picture 6" descr="detection3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053" y="2842976"/>
            <a:ext cx="4876800" cy="36576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700808"/>
            <a:ext cx="26479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detection5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157" y="2852936"/>
            <a:ext cx="4876800" cy="36576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000000">
            <a:off x="5483046" y="4340050"/>
            <a:ext cx="13239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000000">
            <a:off x="6904918" y="4318738"/>
            <a:ext cx="13239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184838" y="5470866"/>
            <a:ext cx="13239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628800"/>
            <a:ext cx="42291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1979" y="5316434"/>
            <a:ext cx="2202180" cy="76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TeV</a:t>
            </a:r>
            <a:r>
              <a:rPr lang="en-GB" dirty="0" smtClean="0"/>
              <a:t> Gamma-Ray Astronomy: </a:t>
            </a:r>
            <a:br>
              <a:rPr lang="en-GB" dirty="0" smtClean="0"/>
            </a:br>
            <a:r>
              <a:rPr lang="en-GB" dirty="0" smtClean="0"/>
              <a:t>Imaging Atmospheric Cherenkov Telescopes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997152"/>
          </a:xfrm>
        </p:spPr>
        <p:txBody>
          <a:bodyPr>
            <a:normAutofit/>
          </a:bodyPr>
          <a:lstStyle/>
          <a:p>
            <a:r>
              <a:rPr lang="en-GB" dirty="0" smtClean="0"/>
              <a:t>Particle identification</a:t>
            </a:r>
          </a:p>
          <a:p>
            <a:pPr lvl="1"/>
            <a:r>
              <a:rPr lang="en-GB" dirty="0" smtClean="0"/>
              <a:t>shower shape</a:t>
            </a:r>
          </a:p>
          <a:p>
            <a:pPr lvl="2"/>
            <a:r>
              <a:rPr lang="en-GB" dirty="0" smtClean="0"/>
              <a:t>broader and less regular for</a:t>
            </a:r>
            <a:br>
              <a:rPr lang="en-GB" dirty="0" smtClean="0"/>
            </a:br>
            <a:r>
              <a:rPr lang="en-GB" dirty="0" err="1" smtClean="0"/>
              <a:t>hadron</a:t>
            </a:r>
            <a:r>
              <a:rPr lang="en-GB" dirty="0" smtClean="0"/>
              <a:t>-induced showers</a:t>
            </a:r>
          </a:p>
          <a:p>
            <a:pPr lvl="2"/>
            <a:r>
              <a:rPr lang="en-GB" dirty="0" smtClean="0"/>
              <a:t>narrow cone of direct emission</a:t>
            </a:r>
            <a:br>
              <a:rPr lang="en-GB" dirty="0" smtClean="0"/>
            </a:br>
            <a:r>
              <a:rPr lang="en-GB" dirty="0" smtClean="0"/>
              <a:t>from heavy nucleus</a:t>
            </a:r>
          </a:p>
          <a:p>
            <a:r>
              <a:rPr lang="en-GB" dirty="0" smtClean="0"/>
              <a:t>Energy reconstruction</a:t>
            </a:r>
          </a:p>
          <a:p>
            <a:pPr lvl="1"/>
            <a:r>
              <a:rPr lang="en-GB" dirty="0" smtClean="0"/>
              <a:t>total Cherenkov light yield</a:t>
            </a:r>
            <a:br>
              <a:rPr lang="en-GB" dirty="0" smtClean="0"/>
            </a:br>
            <a:r>
              <a:rPr lang="en-GB" dirty="0" smtClean="0">
                <a:latin typeface="Cambria Math"/>
                <a:ea typeface="Cambria Math"/>
              </a:rPr>
              <a:t>∝</a:t>
            </a:r>
            <a:r>
              <a:rPr lang="en-GB" dirty="0" smtClean="0">
                <a:ea typeface="Cambria Math"/>
              </a:rPr>
              <a:t> energy of primary</a:t>
            </a:r>
          </a:p>
          <a:p>
            <a:pPr lvl="2"/>
            <a:r>
              <a:rPr lang="en-GB" dirty="0" smtClean="0">
                <a:ea typeface="Cambria Math"/>
              </a:rPr>
              <a:t>resolution typically 15-20%</a:t>
            </a:r>
          </a:p>
          <a:p>
            <a:pPr lvl="2"/>
            <a:r>
              <a:rPr lang="en-GB" dirty="0" smtClean="0">
                <a:ea typeface="Cambria Math"/>
              </a:rPr>
              <a:t>threshold  given by</a:t>
            </a:r>
            <a:br>
              <a:rPr lang="en-GB" dirty="0" smtClean="0">
                <a:ea typeface="Cambria Math"/>
              </a:rPr>
            </a:br>
            <a:r>
              <a:rPr lang="en-GB" dirty="0" smtClean="0">
                <a:ea typeface="Cambria Math"/>
              </a:rPr>
              <a:t/>
            </a:r>
            <a:br>
              <a:rPr lang="en-GB" dirty="0" smtClean="0">
                <a:ea typeface="Cambria Math"/>
              </a:rPr>
            </a:br>
            <a:r>
              <a:rPr lang="en-GB" dirty="0" smtClean="0">
                <a:ea typeface="Cambria Math"/>
              </a:rPr>
              <a:t>                                     </a:t>
            </a:r>
            <a:r>
              <a:rPr lang="en-GB" sz="1600" dirty="0" smtClean="0">
                <a:solidFill>
                  <a:schemeClr val="tx2"/>
                </a:solidFill>
                <a:ea typeface="Cambria Math"/>
              </a:rPr>
              <a:t>where </a:t>
            </a:r>
            <a:r>
              <a:rPr lang="en-GB" sz="1600" i="1" dirty="0" smtClean="0">
                <a:ea typeface="Cambria Math"/>
              </a:rPr>
              <a:t>C</a:t>
            </a:r>
            <a:r>
              <a:rPr lang="en-GB" sz="1600" dirty="0" smtClean="0">
                <a:solidFill>
                  <a:schemeClr val="tx2"/>
                </a:solidFill>
                <a:ea typeface="Cambria Math"/>
              </a:rPr>
              <a:t> is Cherenkov yield, </a:t>
            </a:r>
            <a:r>
              <a:rPr lang="en-GB" sz="1600" i="1" dirty="0" smtClean="0">
                <a:ea typeface="Cambria Math"/>
              </a:rPr>
              <a:t>B</a:t>
            </a:r>
            <a:r>
              <a:rPr lang="en-GB" sz="1600" dirty="0" smtClean="0">
                <a:solidFill>
                  <a:schemeClr val="tx2"/>
                </a:solidFill>
                <a:ea typeface="Cambria Math"/>
              </a:rPr>
              <a:t> sky background, </a:t>
            </a:r>
            <a:br>
              <a:rPr lang="en-GB" sz="1600" dirty="0" smtClean="0">
                <a:solidFill>
                  <a:schemeClr val="tx2"/>
                </a:solidFill>
                <a:ea typeface="Cambria Math"/>
              </a:rPr>
            </a:br>
            <a:r>
              <a:rPr lang="el-GR" sz="1600" dirty="0" smtClean="0">
                <a:ea typeface="Cambria Math"/>
              </a:rPr>
              <a:t>η</a:t>
            </a:r>
            <a:r>
              <a:rPr lang="en-GB" sz="1600" dirty="0" smtClean="0">
                <a:solidFill>
                  <a:schemeClr val="tx2"/>
                </a:solidFill>
                <a:ea typeface="Cambria Math"/>
              </a:rPr>
              <a:t> photon collection efficiency, </a:t>
            </a:r>
            <a:r>
              <a:rPr lang="en-GB" sz="1600" i="1" dirty="0" smtClean="0">
                <a:ea typeface="Cambria Math"/>
              </a:rPr>
              <a:t>A</a:t>
            </a:r>
            <a:r>
              <a:rPr lang="en-GB" sz="1600" dirty="0" smtClean="0">
                <a:solidFill>
                  <a:schemeClr val="tx2"/>
                </a:solidFill>
                <a:ea typeface="Cambria Math"/>
              </a:rPr>
              <a:t> mirror area, </a:t>
            </a:r>
            <a:r>
              <a:rPr lang="el-GR" sz="1600" dirty="0" smtClean="0">
                <a:ea typeface="Cambria Math"/>
              </a:rPr>
              <a:t>Ω</a:t>
            </a:r>
            <a:r>
              <a:rPr lang="en-GB" sz="1600" dirty="0" smtClean="0">
                <a:solidFill>
                  <a:schemeClr val="tx2"/>
                </a:solidFill>
                <a:ea typeface="Cambria Math"/>
              </a:rPr>
              <a:t> solid angle, </a:t>
            </a:r>
            <a:r>
              <a:rPr lang="el-GR" sz="1600" dirty="0" smtClean="0">
                <a:ea typeface="Cambria Math"/>
              </a:rPr>
              <a:t>τ</a:t>
            </a:r>
            <a:r>
              <a:rPr lang="en-GB" sz="1600" dirty="0" smtClean="0">
                <a:solidFill>
                  <a:schemeClr val="tx2"/>
                </a:solidFill>
                <a:ea typeface="Cambria Math"/>
              </a:rPr>
              <a:t> integration time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364088" y="515719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Heavy nucleus signal in HESS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314096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direct Cherenkov emission from primary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TeV</a:t>
            </a:r>
            <a:r>
              <a:rPr lang="en-GB" dirty="0" smtClean="0"/>
              <a:t> Gamma-ray Observatories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3" descr="earth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8517636" cy="337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1583668" y="2744924"/>
            <a:ext cx="360040" cy="288032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2492896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accent1"/>
                </a:solidFill>
              </a:rPr>
              <a:t>MILAGRO</a:t>
            </a:r>
            <a:endParaRPr lang="en-GB" sz="1100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1935324" y="2753308"/>
            <a:ext cx="368424" cy="279648"/>
          </a:xfrm>
          <a:prstGeom prst="straightConnector1">
            <a:avLst/>
          </a:prstGeom>
          <a:ln w="1905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1720" y="2500509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FF00"/>
                </a:solidFill>
              </a:rPr>
              <a:t>STACEE</a:t>
            </a:r>
            <a:endParaRPr lang="en-GB" sz="1100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6304384" y="3505200"/>
            <a:ext cx="495672" cy="216024"/>
          </a:xfrm>
          <a:prstGeom prst="straightConnector1">
            <a:avLst/>
          </a:prstGeom>
          <a:ln w="1905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88224" y="3789040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FF00"/>
                </a:solidFill>
              </a:rPr>
              <a:t>PACT</a:t>
            </a:r>
            <a:endParaRPr lang="en-GB" sz="11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6192180" y="2816932"/>
            <a:ext cx="360040" cy="288032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24128" y="2564904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accent1"/>
                </a:solidFill>
              </a:rPr>
              <a:t>Tibet AS-Gamma</a:t>
            </a:r>
            <a:endParaRPr lang="en-GB" sz="1100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6200000" flipV="1">
            <a:off x="7128284" y="2168860"/>
            <a:ext cx="360040" cy="288032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12160" y="1988840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>
                <a:solidFill>
                  <a:schemeClr val="accent1"/>
                </a:solidFill>
              </a:rPr>
              <a:t>Yakutsk</a:t>
            </a:r>
            <a:endParaRPr lang="en-GB" sz="1100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551723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Main sites: VERITAS, HESS, CANGAROO III (stereo systems); MAGIC (single dish)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6256" y="6021288"/>
            <a:ext cx="122413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two since 2009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7038274" y="5715254"/>
            <a:ext cx="252028" cy="432048"/>
          </a:xfrm>
          <a:prstGeom prst="rightArrow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IACT Technology: H.E.S.S. (Namibia)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79518"/>
            <a:ext cx="28575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39952" y="3845947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telescopes each of 108 m</a:t>
            </a:r>
            <a:r>
              <a:rPr lang="en-GB" baseline="30000" dirty="0" smtClean="0"/>
              <a:t>2</a:t>
            </a:r>
            <a:r>
              <a:rPr lang="en-GB" dirty="0" smtClean="0"/>
              <a:t> aperture</a:t>
            </a:r>
          </a:p>
          <a:p>
            <a:endParaRPr lang="en-GB" dirty="0" smtClean="0"/>
          </a:p>
          <a:p>
            <a:r>
              <a:rPr lang="en-GB" dirty="0" smtClean="0"/>
              <a:t>Camera array of 2048 pixels (0.07°)</a:t>
            </a:r>
          </a:p>
          <a:p>
            <a:endParaRPr lang="en-GB" dirty="0" smtClean="0"/>
          </a:p>
          <a:p>
            <a:r>
              <a:rPr lang="en-GB" dirty="0" smtClean="0"/>
              <a:t>New </a:t>
            </a:r>
            <a:r>
              <a:rPr lang="en-GB" dirty="0" smtClean="0"/>
              <a:t>28-m </a:t>
            </a:r>
            <a:r>
              <a:rPr lang="en-GB" dirty="0" smtClean="0"/>
              <a:t>telescope </a:t>
            </a:r>
            <a:r>
              <a:rPr lang="en-GB" dirty="0" smtClean="0"/>
              <a:t>operational since 2012 (should </a:t>
            </a:r>
            <a:r>
              <a:rPr lang="en-GB" dirty="0" smtClean="0"/>
              <a:t>reduce energy threshold to 30 </a:t>
            </a:r>
            <a:r>
              <a:rPr lang="en-GB" dirty="0" err="1" smtClean="0"/>
              <a:t>GeV</a:t>
            </a:r>
            <a:r>
              <a:rPr lang="en-GB" dirty="0" smtClean="0"/>
              <a:t>)</a:t>
            </a:r>
          </a:p>
          <a:p>
            <a:endParaRPr lang="en-GB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488018"/>
            <a:ext cx="3429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The H.E.S.S. telescope arr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1" b="20621"/>
          <a:stretch/>
        </p:blipFill>
        <p:spPr bwMode="auto">
          <a:xfrm>
            <a:off x="3203848" y="1479518"/>
            <a:ext cx="5715000" cy="20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IACT Technology: VERITAS (USA)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32905" b="10111"/>
          <a:stretch>
            <a:fillRect/>
          </a:stretch>
        </p:blipFill>
        <p:spPr bwMode="auto">
          <a:xfrm>
            <a:off x="2887711" y="1628800"/>
            <a:ext cx="570547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50101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246" y="1783348"/>
            <a:ext cx="260604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580112" y="4077072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Very similar to H.E.S.S</a:t>
            </a:r>
            <a:r>
              <a:rPr lang="en-GB" dirty="0" smtClean="0"/>
              <a:t>. I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4 telescopes each 110 m</a:t>
            </a:r>
            <a:r>
              <a:rPr lang="en-GB" baseline="30000" dirty="0" smtClean="0"/>
              <a:t>2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499-pixel camera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IACT Technology: MAGIC (Canary Islands)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37890"/>
          <a:stretch>
            <a:fillRect/>
          </a:stretch>
        </p:blipFill>
        <p:spPr bwMode="auto">
          <a:xfrm>
            <a:off x="467544" y="1700808"/>
            <a:ext cx="6096000" cy="247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2108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35896" y="4293096"/>
            <a:ext cx="496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Larger telescopes (236 m</a:t>
            </a:r>
            <a:r>
              <a:rPr lang="en-GB" baseline="30000" dirty="0" smtClean="0"/>
              <a:t>2</a:t>
            </a:r>
            <a:r>
              <a:rPr lang="en-GB" dirty="0" smtClean="0"/>
              <a:t>), hence lower threshold; also fast slew to respond to GRB alerts</a:t>
            </a:r>
          </a:p>
          <a:p>
            <a:endParaRPr lang="en-GB" dirty="0" smtClean="0"/>
          </a:p>
          <a:p>
            <a:r>
              <a:rPr lang="en-GB" dirty="0" smtClean="0"/>
              <a:t>The two telescopes can operate independently</a:t>
            </a:r>
          </a:p>
          <a:p>
            <a:endParaRPr lang="en-GB" dirty="0" smtClean="0"/>
          </a:p>
          <a:p>
            <a:r>
              <a:rPr lang="en-GB" dirty="0" smtClean="0"/>
              <a:t>Camera has inner core of 396 1” PMTs, </a:t>
            </a:r>
            <a:br>
              <a:rPr lang="en-GB" dirty="0" smtClean="0"/>
            </a:br>
            <a:r>
              <a:rPr lang="en-GB" dirty="0" smtClean="0"/>
              <a:t>outer ring of 180 1.5"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Some </a:t>
            </a:r>
            <a:r>
              <a:rPr lang="en-GB" sz="2000" dirty="0" err="1" smtClean="0"/>
              <a:t>blazar</a:t>
            </a:r>
            <a:r>
              <a:rPr lang="en-GB" sz="2000" dirty="0" smtClean="0"/>
              <a:t> sources seen to</a:t>
            </a:r>
            <a:br>
              <a:rPr lang="en-GB" sz="2000" dirty="0" smtClean="0"/>
            </a:br>
            <a:r>
              <a:rPr lang="en-GB" sz="2000" dirty="0" smtClean="0"/>
              <a:t>vary on </a:t>
            </a:r>
            <a:r>
              <a:rPr lang="en-GB" sz="2000" i="1" dirty="0" smtClean="0"/>
              <a:t>very</a:t>
            </a:r>
            <a:r>
              <a:rPr lang="en-GB" sz="2000" dirty="0" smtClean="0"/>
              <a:t> short timescales</a:t>
            </a:r>
            <a:br>
              <a:rPr lang="en-GB" sz="2000" dirty="0" smtClean="0"/>
            </a:br>
            <a:r>
              <a:rPr lang="en-GB" sz="2000" dirty="0" smtClean="0"/>
              <a:t>(few minutes)</a:t>
            </a:r>
          </a:p>
          <a:p>
            <a:pPr lvl="1"/>
            <a:r>
              <a:rPr lang="en-GB" sz="1800" dirty="0" smtClean="0"/>
              <a:t>plots show PKS 2155−304</a:t>
            </a:r>
            <a:br>
              <a:rPr lang="en-GB" sz="1800" dirty="0" smtClean="0"/>
            </a:br>
            <a:r>
              <a:rPr lang="en-GB" sz="1800" dirty="0" smtClean="0"/>
              <a:t>observed by HESS and Chandra</a:t>
            </a:r>
            <a:br>
              <a:rPr lang="en-GB" sz="1800" dirty="0" smtClean="0"/>
            </a:br>
            <a:r>
              <a:rPr lang="en-GB" sz="1600" dirty="0" smtClean="0"/>
              <a:t>(</a:t>
            </a:r>
            <a:r>
              <a:rPr lang="en-GB" sz="1600" dirty="0" err="1" smtClean="0"/>
              <a:t>Aharonian</a:t>
            </a:r>
            <a:r>
              <a:rPr lang="en-GB" sz="1600" dirty="0" smtClean="0"/>
              <a:t> et al., </a:t>
            </a:r>
            <a:r>
              <a:rPr lang="en-GB" sz="1600" i="1" dirty="0" smtClean="0"/>
              <a:t>A&amp;A</a:t>
            </a:r>
            <a:r>
              <a:rPr lang="en-GB" sz="1600" dirty="0" smtClean="0"/>
              <a:t> </a:t>
            </a:r>
            <a:r>
              <a:rPr lang="en-GB" sz="1600" b="1" dirty="0" smtClean="0"/>
              <a:t>502</a:t>
            </a:r>
            <a:r>
              <a:rPr lang="en-GB" sz="1600" dirty="0" smtClean="0"/>
              <a:t> (2009) 749)</a:t>
            </a:r>
          </a:p>
          <a:p>
            <a:pPr lvl="1"/>
            <a:r>
              <a:rPr lang="en-GB" sz="1800" dirty="0" smtClean="0"/>
              <a:t>flare is much larger at </a:t>
            </a:r>
            <a:r>
              <a:rPr lang="en-GB" sz="1800" dirty="0" err="1" smtClean="0"/>
              <a:t>TeV</a:t>
            </a:r>
            <a:r>
              <a:rPr lang="en-GB" sz="1800" dirty="0" smtClean="0"/>
              <a:t> energies</a:t>
            </a:r>
            <a:br>
              <a:rPr lang="en-GB" sz="1800" dirty="0" smtClean="0"/>
            </a:br>
            <a:r>
              <a:rPr lang="en-GB" sz="1800" dirty="0" smtClean="0"/>
              <a:t>but </a:t>
            </a:r>
            <a:r>
              <a:rPr lang="en-GB" sz="1800" dirty="0" err="1" smtClean="0"/>
              <a:t>TeV</a:t>
            </a:r>
            <a:r>
              <a:rPr lang="en-GB" sz="1800" dirty="0" smtClean="0"/>
              <a:t> &amp; x-rays correlated</a:t>
            </a:r>
          </a:p>
          <a:p>
            <a:pPr lvl="1"/>
            <a:r>
              <a:rPr lang="en-GB" sz="1800" dirty="0" smtClean="0"/>
              <a:t>explaining</a:t>
            </a:r>
            <a:br>
              <a:rPr lang="en-GB" sz="1800" dirty="0" smtClean="0"/>
            </a:br>
            <a:r>
              <a:rPr lang="en-GB" sz="1800" dirty="0" smtClean="0"/>
              <a:t>these fast</a:t>
            </a:r>
            <a:br>
              <a:rPr lang="en-GB" sz="1800" dirty="0" smtClean="0"/>
            </a:br>
            <a:r>
              <a:rPr lang="en-GB" sz="1800" dirty="0" smtClean="0"/>
              <a:t>flares is a</a:t>
            </a:r>
            <a:br>
              <a:rPr lang="en-GB" sz="1800" dirty="0" smtClean="0"/>
            </a:br>
            <a:r>
              <a:rPr lang="en-GB" sz="1800" dirty="0" smtClean="0"/>
              <a:t>major</a:t>
            </a:r>
            <a:br>
              <a:rPr lang="en-GB" sz="1800" dirty="0" smtClean="0"/>
            </a:br>
            <a:r>
              <a:rPr lang="en-GB" sz="1800" dirty="0" smtClean="0"/>
              <a:t>challenge </a:t>
            </a:r>
            <a:br>
              <a:rPr lang="en-GB" sz="1800" dirty="0" smtClean="0"/>
            </a:br>
            <a:r>
              <a:rPr lang="en-GB" sz="1800" dirty="0" smtClean="0"/>
              <a:t>for models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93221"/>
            <a:ext cx="42195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9132"/>
            <a:ext cx="41624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93096"/>
            <a:ext cx="2526030" cy="232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365104"/>
            <a:ext cx="291369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4873752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Multiwavelength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study of </a:t>
            </a:r>
            <a:r>
              <a:rPr lang="en-GB" sz="2000" dirty="0" err="1" smtClean="0"/>
              <a:t>Mkn</a:t>
            </a:r>
            <a:r>
              <a:rPr lang="en-GB" sz="2000" dirty="0" smtClean="0"/>
              <a:t> 501</a:t>
            </a:r>
            <a:br>
              <a:rPr lang="en-GB" sz="2000" dirty="0" smtClean="0"/>
            </a:br>
            <a:r>
              <a:rPr lang="en-GB" sz="1600" dirty="0" smtClean="0"/>
              <a:t>(</a:t>
            </a:r>
            <a:r>
              <a:rPr lang="en-GB" sz="1600" dirty="0" err="1" smtClean="0"/>
              <a:t>Abdo</a:t>
            </a:r>
            <a:r>
              <a:rPr lang="en-GB" sz="1600" dirty="0" smtClean="0"/>
              <a:t> et al, </a:t>
            </a:r>
            <a:r>
              <a:rPr lang="en-GB" sz="1600" i="1" dirty="0" err="1" smtClean="0"/>
              <a:t>ApJ</a:t>
            </a:r>
            <a:r>
              <a:rPr lang="en-GB" sz="1600" b="1" dirty="0" smtClean="0"/>
              <a:t> 727</a:t>
            </a:r>
            <a:br>
              <a:rPr lang="en-GB" sz="1600" b="1" dirty="0" smtClean="0"/>
            </a:br>
            <a:r>
              <a:rPr lang="en-GB" sz="1600" dirty="0" smtClean="0"/>
              <a:t>(2011) 129)</a:t>
            </a:r>
            <a:endParaRPr lang="en-GB" sz="2000" dirty="0" smtClean="0"/>
          </a:p>
          <a:p>
            <a:pPr lvl="1"/>
            <a:r>
              <a:rPr lang="en-GB" sz="1700" dirty="0" smtClean="0"/>
              <a:t>Note </a:t>
            </a:r>
            <a:r>
              <a:rPr lang="en-GB" sz="1700" dirty="0" err="1" smtClean="0"/>
              <a:t>TeV</a:t>
            </a:r>
            <a:r>
              <a:rPr lang="en-GB" sz="1700" dirty="0" smtClean="0"/>
              <a:t> flare </a:t>
            </a:r>
            <a:br>
              <a:rPr lang="en-GB" sz="1700" dirty="0" smtClean="0"/>
            </a:br>
            <a:r>
              <a:rPr lang="en-GB" sz="1700" dirty="0" smtClean="0"/>
              <a:t>see by VERITAS</a:t>
            </a:r>
          </a:p>
          <a:p>
            <a:r>
              <a:rPr lang="en-GB" sz="2000" dirty="0" smtClean="0"/>
              <a:t>Modelled by</a:t>
            </a:r>
            <a:br>
              <a:rPr lang="en-GB" sz="2000" dirty="0" smtClean="0"/>
            </a:br>
            <a:r>
              <a:rPr lang="en-GB" sz="2000" dirty="0" smtClean="0"/>
              <a:t>one-zone SSC</a:t>
            </a:r>
          </a:p>
          <a:p>
            <a:pPr lvl="1"/>
            <a:r>
              <a:rPr lang="en-GB" sz="1800" dirty="0" smtClean="0"/>
              <a:t>Fit parameters:</a:t>
            </a:r>
            <a:br>
              <a:rPr lang="en-GB" sz="1800" dirty="0" smtClean="0"/>
            </a:br>
            <a:r>
              <a:rPr lang="en-GB" sz="1800" dirty="0" smtClean="0"/>
              <a:t>jet Doppler factor </a:t>
            </a:r>
            <a:r>
              <a:rPr lang="el-GR" sz="1800" dirty="0" smtClean="0"/>
              <a:t>δ</a:t>
            </a:r>
            <a:r>
              <a:rPr lang="en-GB" sz="1800" dirty="0" smtClean="0"/>
              <a:t>, emitting region radius R, magnetic field B, ratio of electron and magnetic field </a:t>
            </a:r>
            <a:r>
              <a:rPr lang="en-GB" sz="1800" dirty="0" err="1" smtClean="0"/>
              <a:t>comoving</a:t>
            </a:r>
            <a:r>
              <a:rPr lang="en-GB" sz="1800" dirty="0" smtClean="0"/>
              <a:t> energy densities </a:t>
            </a:r>
            <a:r>
              <a:rPr lang="el-GR" sz="1800" dirty="0" smtClean="0"/>
              <a:t>η</a:t>
            </a:r>
            <a:r>
              <a:rPr lang="en-GB" sz="1800" dirty="0" smtClean="0"/>
              <a:t>, plus electron spectral distribution (modelled as broken power law in </a:t>
            </a:r>
            <a:r>
              <a:rPr lang="el-GR" sz="1800" dirty="0" smtClean="0"/>
              <a:t>γ</a:t>
            </a:r>
            <a:r>
              <a:rPr lang="en-GB" sz="1800" baseline="-25000" dirty="0" smtClean="0"/>
              <a:t>e</a:t>
            </a:r>
            <a:r>
              <a:rPr lang="en-GB" sz="1800" dirty="0" smtClean="0"/>
              <a:t> with exponential cut-off at high energies)</a:t>
            </a:r>
          </a:p>
          <a:p>
            <a:pPr lvl="1"/>
            <a:r>
              <a:rPr lang="en-GB" sz="1800" dirty="0" smtClean="0"/>
              <a:t>find  </a:t>
            </a:r>
            <a:r>
              <a:rPr lang="el-GR" sz="1800" dirty="0" smtClean="0"/>
              <a:t>δ</a:t>
            </a:r>
            <a:r>
              <a:rPr lang="en-GB" sz="1800" dirty="0" smtClean="0"/>
              <a:t> = 12, R = 1.3×10</a:t>
            </a:r>
            <a:r>
              <a:rPr lang="en-GB" sz="1800" baseline="30000" dirty="0" smtClean="0"/>
              <a:t>12</a:t>
            </a:r>
            <a:r>
              <a:rPr lang="en-GB" sz="1800" dirty="0" smtClean="0"/>
              <a:t> km (9 AU), B = 0.015 G, </a:t>
            </a:r>
            <a:r>
              <a:rPr lang="el-GR" sz="1800" dirty="0" smtClean="0"/>
              <a:t>η</a:t>
            </a:r>
            <a:r>
              <a:rPr lang="en-GB" sz="1800" dirty="0" smtClean="0"/>
              <a:t> = 56, </a:t>
            </a:r>
            <a:r>
              <a:rPr lang="en-GB" sz="1800" dirty="0" smtClean="0">
                <a:ea typeface="Cambria Math"/>
              </a:rPr>
              <a:t>⟨</a:t>
            </a:r>
            <a:r>
              <a:rPr lang="el-GR" sz="1800" dirty="0" smtClean="0">
                <a:ea typeface="Cambria Math"/>
              </a:rPr>
              <a:t>γ</a:t>
            </a:r>
            <a:r>
              <a:rPr lang="en-GB" sz="1800" baseline="-25000" dirty="0" smtClean="0">
                <a:ea typeface="Cambria Math"/>
              </a:rPr>
              <a:t>e</a:t>
            </a:r>
            <a:r>
              <a:rPr lang="en-GB" sz="1800" dirty="0" smtClean="0">
                <a:ea typeface="Cambria Math"/>
              </a:rPr>
              <a:t>⟩ = 2400</a:t>
            </a:r>
          </a:p>
          <a:p>
            <a:pPr lvl="2"/>
            <a:r>
              <a:rPr lang="en-GB" sz="1600" dirty="0" err="1" smtClean="0">
                <a:ea typeface="Cambria Math"/>
              </a:rPr>
              <a:t>ultrarelativistic</a:t>
            </a:r>
            <a:r>
              <a:rPr lang="en-GB" sz="1600" dirty="0" smtClean="0">
                <a:ea typeface="Cambria Math"/>
              </a:rPr>
              <a:t> electrons in near-</a:t>
            </a:r>
            <a:r>
              <a:rPr lang="en-GB" sz="1600" dirty="0" err="1" smtClean="0">
                <a:ea typeface="Cambria Math"/>
              </a:rPr>
              <a:t>equipartition</a:t>
            </a:r>
            <a:r>
              <a:rPr lang="en-GB" sz="1600" dirty="0" smtClean="0">
                <a:ea typeface="Cambria Math"/>
              </a:rPr>
              <a:t> with mildly relativistic protons?</a:t>
            </a:r>
          </a:p>
          <a:p>
            <a:pPr lvl="2"/>
            <a:r>
              <a:rPr lang="en-GB" sz="1600" dirty="0" smtClean="0">
                <a:ea typeface="Cambria Math"/>
              </a:rPr>
              <a:t>consistent with shock acceleration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8640"/>
            <a:ext cx="5715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88640"/>
            <a:ext cx="599009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60648"/>
            <a:ext cx="5083493" cy="348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44208" y="33569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HESS  J1303−631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695700" cy="275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9552" y="386104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+ HESS contours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HESS J1731−347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99695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Recent images of </a:t>
            </a:r>
            <a:r>
              <a:rPr lang="en-GB" dirty="0" err="1" smtClean="0"/>
              <a:t>TeV</a:t>
            </a:r>
            <a:r>
              <a:rPr lang="en-GB" dirty="0" smtClean="0"/>
              <a:t> sources associated with pulsars and SNRs</a:t>
            </a:r>
            <a:endParaRPr lang="en-GB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 t="7037"/>
          <a:stretch>
            <a:fillRect/>
          </a:stretch>
        </p:blipFill>
        <p:spPr bwMode="auto">
          <a:xfrm>
            <a:off x="251520" y="141669"/>
            <a:ext cx="3377565" cy="295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5576" y="2606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VERITAS</a:t>
            </a:r>
            <a:endParaRPr lang="en-GB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 t="11751" b="5001"/>
          <a:stretch>
            <a:fillRect/>
          </a:stretch>
        </p:blipFill>
        <p:spPr bwMode="auto">
          <a:xfrm>
            <a:off x="4139952" y="3861048"/>
            <a:ext cx="340432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524328" y="3933056"/>
            <a:ext cx="11521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VERITAS SNR IC443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optical</a:t>
            </a:r>
          </a:p>
          <a:p>
            <a:r>
              <a:rPr lang="en-GB" sz="1600" dirty="0" smtClean="0"/>
              <a:t>CO</a:t>
            </a:r>
          </a:p>
          <a:p>
            <a:r>
              <a:rPr lang="en-GB" sz="1600" dirty="0" smtClean="0">
                <a:solidFill>
                  <a:srgbClr val="0070C0"/>
                </a:solidFill>
              </a:rPr>
              <a:t>Fermi 95%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MAGIC (white +)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HESS as a detector of cosmic-ray electrons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59026"/>
            <a:ext cx="41243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12776"/>
            <a:ext cx="40005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71600" y="522920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Separation of electron and proton showers using multivariate analysis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5236813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Separation of electron and photon showers using </a:t>
            </a:r>
            <a:r>
              <a:rPr lang="en-GB" i="1" dirty="0" err="1" smtClean="0"/>
              <a:t>X</a:t>
            </a:r>
            <a:r>
              <a:rPr lang="en-GB" baseline="-25000" dirty="0" err="1" smtClean="0"/>
              <a:t>max</a:t>
            </a:r>
            <a:r>
              <a:rPr lang="en-GB" dirty="0" smtClean="0"/>
              <a:t> (depth of shower maximum): electrons</a:t>
            </a:r>
            <a:br>
              <a:rPr lang="en-GB" dirty="0" smtClean="0"/>
            </a:br>
            <a:r>
              <a:rPr lang="en-GB" dirty="0" smtClean="0"/>
              <a:t>shower earlier than photons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Energy </a:t>
            </a:r>
            <a:r>
              <a:rPr lang="en-GB" dirty="0" err="1" smtClean="0"/>
              <a:t>Astroparticle</a:t>
            </a:r>
            <a:r>
              <a:rPr lang="en-GB" dirty="0" smtClean="0"/>
              <a:t> Physics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Acceleration Mechanisms</a:t>
            </a:r>
          </a:p>
          <a:p>
            <a:r>
              <a:rPr lang="en-GB" dirty="0" smtClean="0"/>
              <a:t>Sources</a:t>
            </a:r>
          </a:p>
          <a:p>
            <a:r>
              <a:rPr lang="en-GB" u="sng" dirty="0" smtClean="0"/>
              <a:t>Detection </a:t>
            </a:r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Picture 6" descr="seq_events_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188640"/>
            <a:ext cx="51054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TA Array, day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67444"/>
            <a:ext cx="84010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852936"/>
            <a:ext cx="8075240" cy="362101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Future facility for TeV gamma-ray astronomy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GB" sz="21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three different telescope designs optimised for different energies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GB" sz="21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design phase</a:t>
            </a: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9761"/>
            <a:ext cx="1428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82969"/>
            <a:ext cx="4104456" cy="244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263271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293096"/>
            <a:ext cx="32194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Cosmic Ray Detectors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Focus in recent years on UHE CRs</a:t>
            </a:r>
          </a:p>
          <a:p>
            <a:pPr lvl="1"/>
            <a:r>
              <a:rPr lang="en-GB" dirty="0" smtClean="0"/>
              <a:t>rare, so require very large area</a:t>
            </a:r>
            <a:br>
              <a:rPr lang="en-GB" dirty="0" smtClean="0"/>
            </a:br>
            <a:r>
              <a:rPr lang="en-GB" dirty="0" smtClean="0"/>
              <a:t>detectors</a:t>
            </a:r>
          </a:p>
          <a:p>
            <a:pPr lvl="2"/>
            <a:r>
              <a:rPr lang="en-GB" dirty="0" smtClean="0"/>
              <a:t>fluorescence detectors “see” large</a:t>
            </a:r>
            <a:br>
              <a:rPr lang="en-GB" dirty="0" smtClean="0"/>
            </a:br>
            <a:r>
              <a:rPr lang="en-GB" dirty="0" smtClean="0"/>
              <a:t>effective area, but have limited</a:t>
            </a:r>
            <a:br>
              <a:rPr lang="en-GB" dirty="0" smtClean="0"/>
            </a:br>
            <a:r>
              <a:rPr lang="en-GB" dirty="0" smtClean="0"/>
              <a:t>duty cycle</a:t>
            </a:r>
          </a:p>
          <a:p>
            <a:pPr lvl="2"/>
            <a:r>
              <a:rPr lang="en-GB" dirty="0" smtClean="0"/>
              <a:t>ground-based shower sampling has</a:t>
            </a:r>
            <a:br>
              <a:rPr lang="en-GB" dirty="0" smtClean="0"/>
            </a:br>
            <a:r>
              <a:rPr lang="en-GB" dirty="0" smtClean="0"/>
              <a:t>good duty cycle, but requires </a:t>
            </a:r>
            <a:br>
              <a:rPr lang="en-GB" dirty="0" smtClean="0"/>
            </a:br>
            <a:r>
              <a:rPr lang="en-GB" dirty="0" smtClean="0"/>
              <a:t>genuinely large area coverage to have large effective area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7798" y="72729"/>
            <a:ext cx="37338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48264" y="1052736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Nagano, New J. Phys. </a:t>
            </a:r>
            <a:r>
              <a:rPr lang="en-GB" sz="1600" b="1" dirty="0" smtClean="0">
                <a:solidFill>
                  <a:schemeClr val="tx2"/>
                </a:solidFill>
              </a:rPr>
              <a:t>11</a:t>
            </a:r>
            <a:r>
              <a:rPr lang="en-GB" sz="1600" dirty="0" smtClean="0">
                <a:solidFill>
                  <a:schemeClr val="tx2"/>
                </a:solidFill>
              </a:rPr>
              <a:t> (2009) 065012</a:t>
            </a:r>
            <a:endParaRPr lang="en-GB" sz="1600" dirty="0">
              <a:solidFill>
                <a:schemeClr val="tx2"/>
              </a:solidFill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1403648" y="4797152"/>
          <a:ext cx="5040000" cy="156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32452" y="545810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Haverah</a:t>
            </a:r>
            <a:r>
              <a:rPr lang="en-GB" sz="1400" dirty="0" smtClean="0"/>
              <a:t> Park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51920" y="4797152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Fly’s Eye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2" y="4731514"/>
            <a:ext cx="69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Auger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44208" y="4941168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3"/>
                </a:solidFill>
              </a:rPr>
              <a:t>Hybrid</a:t>
            </a:r>
          </a:p>
          <a:p>
            <a:r>
              <a:rPr lang="en-GB" sz="1600" b="1" dirty="0" smtClean="0">
                <a:solidFill>
                  <a:schemeClr val="accent1"/>
                </a:solidFill>
              </a:rPr>
              <a:t>Fluorescence</a:t>
            </a:r>
          </a:p>
          <a:p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</a:rPr>
              <a:t>Ground array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(after Nagano 2009)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Ground Array Technology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487375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Large area ground arrays consist of multiple small stations whose data are combined to reconstruct the shower </a:t>
            </a:r>
          </a:p>
          <a:p>
            <a:pPr lvl="1"/>
            <a:r>
              <a:rPr lang="en-GB" dirty="0" smtClean="0"/>
              <a:t>detector technology </a:t>
            </a:r>
            <a:r>
              <a:rPr lang="en-GB" dirty="0" err="1" smtClean="0"/>
              <a:t>scintillator</a:t>
            </a:r>
            <a:r>
              <a:rPr lang="en-GB" dirty="0" smtClean="0"/>
              <a:t> (SUGAR, AGASA) or water Cherenkov (</a:t>
            </a:r>
            <a:r>
              <a:rPr lang="en-GB" dirty="0" err="1" smtClean="0"/>
              <a:t>Haverah</a:t>
            </a:r>
            <a:r>
              <a:rPr lang="en-GB" dirty="0" smtClean="0"/>
              <a:t> Park, Auger)</a:t>
            </a:r>
          </a:p>
          <a:p>
            <a:pPr lvl="2"/>
            <a:r>
              <a:rPr lang="en-GB" dirty="0" smtClean="0"/>
              <a:t>some detectors (AGASA, Yakutsk) also include underground </a:t>
            </a:r>
            <a:r>
              <a:rPr lang="en-GB" dirty="0" err="1" smtClean="0"/>
              <a:t>muon</a:t>
            </a:r>
            <a:r>
              <a:rPr lang="en-GB" dirty="0" smtClean="0"/>
              <a:t> detectors</a:t>
            </a:r>
          </a:p>
          <a:p>
            <a:pPr lvl="1"/>
            <a:r>
              <a:rPr lang="en-GB" dirty="0" smtClean="0"/>
              <a:t>individual detectors need to be robust and self-contained</a:t>
            </a:r>
          </a:p>
          <a:p>
            <a:r>
              <a:rPr lang="en-GB" dirty="0" smtClean="0"/>
              <a:t>Energy reconstruction by</a:t>
            </a:r>
          </a:p>
          <a:p>
            <a:pPr lvl="1"/>
            <a:r>
              <a:rPr lang="en-GB" dirty="0" smtClean="0"/>
              <a:t>conversion from shower size</a:t>
            </a:r>
          </a:p>
          <a:p>
            <a:pPr lvl="2"/>
            <a:r>
              <a:rPr lang="en-GB" dirty="0" smtClean="0"/>
              <a:t>estimated  number of electrons, </a:t>
            </a:r>
            <a:r>
              <a:rPr lang="en-GB" i="1" dirty="0" smtClean="0"/>
              <a:t>N</a:t>
            </a:r>
            <a:r>
              <a:rPr lang="en-GB" baseline="-25000" dirty="0" smtClean="0"/>
              <a:t>e</a:t>
            </a:r>
            <a:r>
              <a:rPr lang="en-GB" dirty="0" smtClean="0"/>
              <a:t>, combined with </a:t>
            </a:r>
            <a:r>
              <a:rPr lang="en-GB" dirty="0" err="1" smtClean="0"/>
              <a:t>muons</a:t>
            </a:r>
            <a:r>
              <a:rPr lang="en-GB" dirty="0" smtClean="0"/>
              <a:t>, </a:t>
            </a:r>
            <a:r>
              <a:rPr lang="en-GB" i="1" dirty="0" smtClean="0"/>
              <a:t>N</a:t>
            </a:r>
            <a:r>
              <a:rPr lang="el-GR" baseline="-25000" dirty="0" smtClean="0"/>
              <a:t>μ</a:t>
            </a:r>
            <a:r>
              <a:rPr lang="en-GB" dirty="0" smtClean="0"/>
              <a:t>, for those experiments with </a:t>
            </a:r>
            <a:r>
              <a:rPr lang="en-GB" dirty="0" err="1" smtClean="0"/>
              <a:t>muon</a:t>
            </a:r>
            <a:r>
              <a:rPr lang="en-GB" dirty="0" smtClean="0"/>
              <a:t> detectors</a:t>
            </a:r>
          </a:p>
          <a:p>
            <a:pPr lvl="1"/>
            <a:r>
              <a:rPr lang="en-GB" dirty="0" smtClean="0"/>
              <a:t>particle density at a given (large) distance from core</a:t>
            </a:r>
          </a:p>
          <a:p>
            <a:pPr lvl="2"/>
            <a:r>
              <a:rPr lang="en-GB" dirty="0" smtClean="0"/>
              <a:t>smaller fluctuations, and less sensitive to primary particle type, than shower core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of Ground Array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Pierre Auger Observatory,</a:t>
            </a:r>
            <a:br>
              <a:rPr lang="en-GB" dirty="0" smtClean="0"/>
            </a:br>
            <a:r>
              <a:rPr lang="en-GB" dirty="0" smtClean="0"/>
              <a:t>Argentina</a:t>
            </a:r>
          </a:p>
          <a:p>
            <a:pPr lvl="1"/>
            <a:r>
              <a:rPr lang="en-GB" dirty="0" smtClean="0"/>
              <a:t>1600 water Cherenkov tanks</a:t>
            </a:r>
          </a:p>
          <a:p>
            <a:pPr lvl="1"/>
            <a:r>
              <a:rPr lang="en-GB" dirty="0" smtClean="0"/>
              <a:t>solar powered with GPS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44291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539779" cy="3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AO_Eve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501008"/>
            <a:ext cx="3429000" cy="3143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0072" y="630262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typical event display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 Reconstruction in Ground Arrays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sz="2200" dirty="0" smtClean="0"/>
              <a:t>Auger fits </a:t>
            </a:r>
            <a:r>
              <a:rPr lang="en-GB" sz="2200" i="1" dirty="0" smtClean="0"/>
              <a:t>S</a:t>
            </a:r>
            <a:r>
              <a:rPr lang="en-GB" sz="2200" dirty="0" smtClean="0"/>
              <a:t>(1000), shower density 1 km from </a:t>
            </a:r>
            <a:br>
              <a:rPr lang="en-GB" sz="2200" dirty="0" smtClean="0"/>
            </a:br>
            <a:r>
              <a:rPr lang="en-GB" sz="2200" dirty="0" smtClean="0"/>
              <a:t>core, and corrects for inclination to get </a:t>
            </a:r>
            <a:r>
              <a:rPr lang="en-GB" sz="2200" i="1" dirty="0" smtClean="0"/>
              <a:t>S</a:t>
            </a:r>
            <a:r>
              <a:rPr lang="en-GB" sz="2200" dirty="0" smtClean="0"/>
              <a:t>(38°)</a:t>
            </a:r>
          </a:p>
          <a:p>
            <a:pPr lvl="1"/>
            <a:r>
              <a:rPr lang="en-GB" dirty="0" smtClean="0"/>
              <a:t>calibrated by comparison with fluorescence</a:t>
            </a:r>
          </a:p>
          <a:p>
            <a:r>
              <a:rPr lang="en-GB" sz="2200" dirty="0" smtClean="0"/>
              <a:t>AGASA used </a:t>
            </a:r>
            <a:r>
              <a:rPr lang="en-GB" sz="2200" i="1" dirty="0" smtClean="0"/>
              <a:t>S</a:t>
            </a:r>
            <a:r>
              <a:rPr lang="en-GB" sz="2200" dirty="0" smtClean="0"/>
              <a:t>(600), verified by comparison</a:t>
            </a:r>
            <a:br>
              <a:rPr lang="en-GB" sz="2200" dirty="0" smtClean="0"/>
            </a:br>
            <a:r>
              <a:rPr lang="en-GB" sz="2200" dirty="0" smtClean="0"/>
              <a:t>with </a:t>
            </a:r>
            <a:r>
              <a:rPr lang="en-GB" sz="2200" i="1" dirty="0" smtClean="0"/>
              <a:t>N</a:t>
            </a:r>
            <a:r>
              <a:rPr lang="en-GB" sz="2200" baseline="-25000" dirty="0" smtClean="0"/>
              <a:t>e</a:t>
            </a:r>
            <a:r>
              <a:rPr lang="en-GB" sz="2200" dirty="0" smtClean="0"/>
              <a:t> and </a:t>
            </a:r>
            <a:r>
              <a:rPr lang="en-GB" sz="2200" i="1" dirty="0" smtClean="0"/>
              <a:t>N</a:t>
            </a:r>
            <a:r>
              <a:rPr lang="el-GR" sz="2200" baseline="-25000" dirty="0" smtClean="0"/>
              <a:t>μ</a:t>
            </a:r>
            <a:endParaRPr lang="en-GB" sz="2200" dirty="0" smtClean="0"/>
          </a:p>
          <a:p>
            <a:r>
              <a:rPr lang="en-GB" sz="2200" dirty="0" smtClean="0"/>
              <a:t>Significant systematic errors (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sz="2200" dirty="0" smtClean="0"/>
              <a:t>20% quoted)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5955" y="1307949"/>
            <a:ext cx="2680811" cy="264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985308"/>
            <a:ext cx="2755106" cy="248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05064"/>
            <a:ext cx="2808312" cy="267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Direction Reconstruction in Ground Arrays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Direction is reconstructed</a:t>
            </a:r>
            <a:br>
              <a:rPr lang="en-GB" dirty="0" smtClean="0"/>
            </a:br>
            <a:r>
              <a:rPr lang="en-GB" dirty="0" smtClean="0"/>
              <a:t>from arrival time of shower</a:t>
            </a:r>
            <a:br>
              <a:rPr lang="en-GB" dirty="0" smtClean="0"/>
            </a:br>
            <a:r>
              <a:rPr lang="en-GB" dirty="0" smtClean="0"/>
              <a:t>at different ground stations</a:t>
            </a:r>
          </a:p>
          <a:p>
            <a:pPr lvl="1"/>
            <a:r>
              <a:rPr lang="en-GB" dirty="0" smtClean="0"/>
              <a:t>better than 1° if &gt;4 stations fire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i="1" dirty="0" smtClean="0"/>
              <a:t>E</a:t>
            </a:r>
            <a:r>
              <a:rPr lang="en-GB" dirty="0" smtClean="0"/>
              <a:t> &gt; 8 </a:t>
            </a:r>
            <a:r>
              <a:rPr lang="en-GB" dirty="0" err="1" smtClean="0"/>
              <a:t>EeV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276" y="1556793"/>
            <a:ext cx="328766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7446" y="3717032"/>
            <a:ext cx="309289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Fluorescence Detector Technology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Broadly similar to Cherenkov telescope</a:t>
            </a:r>
          </a:p>
          <a:p>
            <a:pPr lvl="1"/>
            <a:r>
              <a:rPr lang="en-GB" dirty="0" smtClean="0"/>
              <a:t>Expect to see </a:t>
            </a:r>
            <a:br>
              <a:rPr lang="en-GB" dirty="0" smtClean="0"/>
            </a:br>
            <a:r>
              <a:rPr lang="en-GB" dirty="0" smtClean="0"/>
              <a:t>“stripe” of light</a:t>
            </a:r>
            <a:br>
              <a:rPr lang="en-GB" dirty="0" smtClean="0"/>
            </a:br>
            <a:r>
              <a:rPr lang="en-GB" dirty="0" smtClean="0"/>
              <a:t>corresponding to</a:t>
            </a:r>
            <a:br>
              <a:rPr lang="en-GB" dirty="0" smtClean="0"/>
            </a:br>
            <a:r>
              <a:rPr lang="en-GB" dirty="0" smtClean="0"/>
              <a:t>shower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88640"/>
            <a:ext cx="2286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132856"/>
            <a:ext cx="33813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 t="24192" b="13817"/>
          <a:stretch>
            <a:fillRect/>
          </a:stretch>
        </p:blipFill>
        <p:spPr bwMode="auto">
          <a:xfrm>
            <a:off x="160079" y="3853420"/>
            <a:ext cx="357187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3986" y="4221088"/>
            <a:ext cx="2578621" cy="245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Fluorescence Detector Technology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634365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00192" y="177281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Auger fluorescence detector layout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609329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Auger Coll., </a:t>
            </a:r>
            <a:r>
              <a:rPr lang="en-GB" i="1" dirty="0" err="1" smtClean="0"/>
              <a:t>Nucl.Instrum.Meth</a:t>
            </a:r>
            <a:r>
              <a:rPr lang="en-GB" i="1" dirty="0" smtClean="0"/>
              <a:t>. </a:t>
            </a:r>
            <a:r>
              <a:rPr lang="en-GB" b="1" dirty="0" smtClean="0"/>
              <a:t>A620</a:t>
            </a:r>
            <a:r>
              <a:rPr lang="en-GB" dirty="0" smtClean="0"/>
              <a:t> (2010) 227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 Rejection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59245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44208" y="1772816"/>
            <a:ext cx="21602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Genuine event with colours showing time progression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Fake event probably caused by cosmic ray </a:t>
            </a:r>
            <a:r>
              <a:rPr lang="en-GB" dirty="0" err="1" smtClean="0"/>
              <a:t>muon</a:t>
            </a:r>
            <a:r>
              <a:rPr lang="en-GB" dirty="0" smtClean="0"/>
              <a:t> interacting directly in detector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44824"/>
            <a:ext cx="3096344" cy="301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/>
          <a:lstStyle/>
          <a:p>
            <a:r>
              <a:rPr lang="en-GB" dirty="0" smtClean="0"/>
              <a:t>Energy Reconstruction in Fluorescence Detector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Calorimetric detector: total light intensity measures electromagnetic energy in shower</a:t>
            </a:r>
          </a:p>
          <a:p>
            <a:pPr lvl="1"/>
            <a:r>
              <a:rPr lang="en-GB" dirty="0" smtClean="0"/>
              <a:t>response calibrated using artificial</a:t>
            </a:r>
            <a:br>
              <a:rPr lang="en-GB" dirty="0" smtClean="0"/>
            </a:br>
            <a:r>
              <a:rPr lang="en-GB" dirty="0" smtClean="0"/>
              <a:t>light source and</a:t>
            </a:r>
            <a:br>
              <a:rPr lang="en-GB" dirty="0" smtClean="0"/>
            </a:br>
            <a:r>
              <a:rPr lang="en-GB" dirty="0" smtClean="0"/>
              <a:t>direct excitation </a:t>
            </a:r>
            <a:br>
              <a:rPr lang="en-GB" dirty="0" smtClean="0"/>
            </a:br>
            <a:r>
              <a:rPr lang="en-GB" dirty="0" smtClean="0"/>
              <a:t>of fluorescence</a:t>
            </a:r>
            <a:br>
              <a:rPr lang="en-GB" dirty="0" smtClean="0"/>
            </a:br>
            <a:r>
              <a:rPr lang="en-GB" dirty="0" smtClean="0"/>
              <a:t>with nitrogen</a:t>
            </a:r>
            <a:br>
              <a:rPr lang="en-GB" dirty="0" smtClean="0"/>
            </a:br>
            <a:r>
              <a:rPr lang="en-GB" dirty="0" smtClean="0"/>
              <a:t>laser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2407" y="3068960"/>
            <a:ext cx="26098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72200" y="544522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Auger Coll.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Detection of High Energy </a:t>
            </a:r>
            <a:r>
              <a:rPr lang="en-GB" dirty="0" err="1" smtClean="0"/>
              <a:t>Astroparticles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Basic principles</a:t>
            </a:r>
          </a:p>
          <a:p>
            <a:pPr lvl="1"/>
            <a:r>
              <a:rPr lang="en-GB" dirty="0" smtClean="0"/>
              <a:t>Cosmic rays and high-energy </a:t>
            </a:r>
            <a:r>
              <a:rPr lang="el-GR" dirty="0" smtClean="0"/>
              <a:t>γ</a:t>
            </a:r>
            <a:r>
              <a:rPr lang="en-GB" dirty="0" smtClean="0"/>
              <a:t>s shower in the atmosphere</a:t>
            </a:r>
          </a:p>
          <a:p>
            <a:pPr lvl="2"/>
            <a:r>
              <a:rPr lang="en-GB" dirty="0" smtClean="0"/>
              <a:t>detect light emitted or induced by the shower</a:t>
            </a:r>
          </a:p>
          <a:p>
            <a:pPr lvl="3"/>
            <a:r>
              <a:rPr lang="en-GB" dirty="0" smtClean="0"/>
              <a:t>Cherenkov radiation</a:t>
            </a:r>
          </a:p>
          <a:p>
            <a:pPr lvl="3"/>
            <a:r>
              <a:rPr lang="en-GB" dirty="0" smtClean="0"/>
              <a:t>fluorescence</a:t>
            </a:r>
          </a:p>
          <a:p>
            <a:pPr lvl="2"/>
            <a:r>
              <a:rPr lang="en-GB" dirty="0" smtClean="0"/>
              <a:t>detect shower particles that reach the ground</a:t>
            </a:r>
          </a:p>
          <a:p>
            <a:pPr lvl="3"/>
            <a:r>
              <a:rPr lang="en-GB" dirty="0" smtClean="0"/>
              <a:t>much more likely for </a:t>
            </a:r>
            <a:r>
              <a:rPr lang="en-GB" dirty="0" err="1" smtClean="0"/>
              <a:t>hadron</a:t>
            </a:r>
            <a:r>
              <a:rPr lang="en-GB" dirty="0" smtClean="0"/>
              <a:t>-induced showers</a:t>
            </a:r>
          </a:p>
          <a:p>
            <a:pPr lvl="1"/>
            <a:r>
              <a:rPr lang="en-GB" dirty="0" smtClean="0"/>
              <a:t>Neutrinos in general don’t shower</a:t>
            </a:r>
          </a:p>
          <a:p>
            <a:pPr lvl="2"/>
            <a:r>
              <a:rPr lang="en-GB" dirty="0" smtClean="0"/>
              <a:t>detect products of charged-current interactions (e, </a:t>
            </a:r>
            <a:r>
              <a:rPr lang="el-GR" dirty="0" smtClean="0"/>
              <a:t>μ</a:t>
            </a:r>
            <a:r>
              <a:rPr lang="en-GB" dirty="0" smtClean="0"/>
              <a:t>, </a:t>
            </a:r>
            <a:r>
              <a:rPr lang="el-GR" dirty="0" smtClean="0"/>
              <a:t>τ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Ultra-high-energy neutrinos </a:t>
            </a:r>
            <a:r>
              <a:rPr lang="en-GB" i="1" dirty="0" smtClean="0"/>
              <a:t>will</a:t>
            </a:r>
            <a:r>
              <a:rPr lang="en-GB" dirty="0" smtClean="0"/>
              <a:t> shower in matter</a:t>
            </a:r>
          </a:p>
          <a:p>
            <a:pPr lvl="2"/>
            <a:r>
              <a:rPr lang="en-GB" dirty="0" smtClean="0"/>
              <a:t>acoustic detection of shower energy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/>
          <a:lstStyle/>
          <a:p>
            <a:r>
              <a:rPr lang="en-GB" dirty="0" smtClean="0"/>
              <a:t>Energy Reconstruction in Fluorescence Detector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Measure longitudinal</a:t>
            </a:r>
            <a:br>
              <a:rPr lang="en-GB" dirty="0" smtClean="0"/>
            </a:br>
            <a:r>
              <a:rPr lang="en-GB" dirty="0" smtClean="0"/>
              <a:t>shower profile</a:t>
            </a:r>
          </a:p>
          <a:p>
            <a:pPr lvl="1"/>
            <a:r>
              <a:rPr lang="en-GB" dirty="0" smtClean="0"/>
              <a:t>Fit to standard </a:t>
            </a:r>
            <a:br>
              <a:rPr lang="en-GB" dirty="0" smtClean="0"/>
            </a:br>
            <a:r>
              <a:rPr lang="en-GB" dirty="0" smtClean="0"/>
              <a:t>profile (</a:t>
            </a:r>
            <a:r>
              <a:rPr lang="en-GB" dirty="0" err="1" smtClean="0"/>
              <a:t>Gaisser</a:t>
            </a:r>
            <a:r>
              <a:rPr lang="en-GB" dirty="0" smtClean="0"/>
              <a:t>-</a:t>
            </a:r>
            <a:br>
              <a:rPr lang="en-GB" dirty="0" smtClean="0"/>
            </a:br>
            <a:r>
              <a:rPr lang="en-GB" dirty="0" err="1" smtClean="0"/>
              <a:t>Hillas</a:t>
            </a:r>
            <a:r>
              <a:rPr lang="en-GB" dirty="0" smtClean="0"/>
              <a:t> function)</a:t>
            </a:r>
          </a:p>
          <a:p>
            <a:pPr lvl="1"/>
            <a:r>
              <a:rPr lang="en-GB" dirty="0" smtClean="0"/>
              <a:t>Correct for </a:t>
            </a:r>
            <a:br>
              <a:rPr lang="en-GB" dirty="0" smtClean="0"/>
            </a:br>
            <a:r>
              <a:rPr lang="en-GB" dirty="0" smtClean="0"/>
              <a:t>non-electromagnetic</a:t>
            </a:r>
            <a:br>
              <a:rPr lang="en-GB" dirty="0" smtClean="0"/>
            </a:br>
            <a:r>
              <a:rPr lang="en-GB" dirty="0" smtClean="0"/>
              <a:t>energy</a:t>
            </a:r>
          </a:p>
          <a:p>
            <a:pPr lvl="2"/>
            <a:r>
              <a:rPr lang="en-GB" dirty="0" smtClean="0"/>
              <a:t>resulting statistical error is about 10%</a:t>
            </a:r>
          </a:p>
          <a:p>
            <a:pPr lvl="2"/>
            <a:r>
              <a:rPr lang="en-GB" dirty="0" smtClean="0"/>
              <a:t>good agreement with ground array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314965"/>
            <a:ext cx="4994917" cy="313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393280"/>
            <a:ext cx="2441252" cy="222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8963"/>
            <a:ext cx="3377580" cy="30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1187" y="3645024"/>
            <a:ext cx="2869974" cy="204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Hybrid Detector Reconstruction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156058"/>
            <a:ext cx="5544616" cy="35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Combining detectors improves</a:t>
            </a:r>
            <a:br>
              <a:rPr lang="en-GB" dirty="0" smtClean="0"/>
            </a:br>
            <a:r>
              <a:rPr lang="en-GB" dirty="0" smtClean="0"/>
              <a:t>performance</a:t>
            </a:r>
          </a:p>
          <a:p>
            <a:r>
              <a:rPr lang="en-GB" dirty="0" smtClean="0"/>
              <a:t>Angular resolution in hybrid mode 0.6°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lloir-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6400800" cy="493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Hybrid Event Schematic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Properties of Primary Cosmic Rays: </a:t>
            </a:r>
            <a:br>
              <a:rPr lang="en-GB" dirty="0" smtClean="0"/>
            </a:br>
            <a:r>
              <a:rPr lang="en-GB" dirty="0" smtClean="0"/>
              <a:t>Particle Content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4873752"/>
          </a:xfrm>
        </p:spPr>
        <p:txBody>
          <a:bodyPr>
            <a:normAutofit/>
          </a:bodyPr>
          <a:lstStyle/>
          <a:p>
            <a:r>
              <a:rPr lang="en-GB" sz="2200" dirty="0" smtClean="0"/>
              <a:t>Particle identification by mean and variance of shower depth </a:t>
            </a:r>
            <a:r>
              <a:rPr lang="en-GB" sz="2200" i="1" dirty="0" err="1" smtClean="0"/>
              <a:t>X</a:t>
            </a:r>
            <a:r>
              <a:rPr lang="en-GB" sz="2200" baseline="-25000" dirty="0" err="1" smtClean="0"/>
              <a:t>max</a:t>
            </a:r>
            <a:endParaRPr lang="en-GB" sz="2200" dirty="0" smtClean="0"/>
          </a:p>
          <a:p>
            <a:pPr lvl="1"/>
            <a:r>
              <a:rPr lang="en-GB" sz="2000" dirty="0" smtClean="0"/>
              <a:t>At low energies similar to </a:t>
            </a:r>
            <a:br>
              <a:rPr lang="en-GB" sz="2000" dirty="0" smtClean="0"/>
            </a:br>
            <a:r>
              <a:rPr lang="en-GB" sz="2000" dirty="0" smtClean="0"/>
              <a:t>solar system, but enhanced</a:t>
            </a:r>
            <a:br>
              <a:rPr lang="en-GB" sz="2000" dirty="0" smtClean="0"/>
            </a:br>
            <a:r>
              <a:rPr lang="en-GB" sz="2000" dirty="0" smtClean="0"/>
              <a:t>in low Z </a:t>
            </a:r>
            <a:r>
              <a:rPr lang="en-GB" sz="2000" dirty="0" err="1" smtClean="0"/>
              <a:t>spallation</a:t>
            </a:r>
            <a:r>
              <a:rPr lang="en-GB" sz="2000" dirty="0" smtClean="0"/>
              <a:t> products</a:t>
            </a:r>
          </a:p>
          <a:p>
            <a:pPr lvl="1"/>
            <a:r>
              <a:rPr lang="en-GB" sz="2000" dirty="0" smtClean="0"/>
              <a:t>at higher energy nearly pure </a:t>
            </a:r>
            <a:br>
              <a:rPr lang="en-GB" sz="2000" dirty="0" smtClean="0"/>
            </a:br>
            <a:r>
              <a:rPr lang="en-GB" sz="2000" dirty="0" smtClean="0"/>
              <a:t>protons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276872"/>
            <a:ext cx="37147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372200" y="5445224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HiRes</a:t>
            </a:r>
            <a:r>
              <a:rPr lang="en-GB" sz="1400" dirty="0" smtClean="0"/>
              <a:t>: </a:t>
            </a:r>
            <a:r>
              <a:rPr lang="en-GB" sz="1400" dirty="0" err="1" smtClean="0"/>
              <a:t>Abbasi</a:t>
            </a:r>
            <a:r>
              <a:rPr lang="en-GB" sz="1400" dirty="0" smtClean="0"/>
              <a:t> et al., </a:t>
            </a:r>
            <a:r>
              <a:rPr lang="en-GB" sz="1400" i="1" dirty="0" err="1" smtClean="0"/>
              <a:t>ApJ</a:t>
            </a:r>
            <a:r>
              <a:rPr lang="en-GB" sz="1400" i="1" dirty="0" smtClean="0"/>
              <a:t> </a:t>
            </a:r>
            <a:r>
              <a:rPr lang="en-GB" sz="1400" b="1" dirty="0" smtClean="0"/>
              <a:t>622</a:t>
            </a:r>
            <a:r>
              <a:rPr lang="en-GB" sz="1400" dirty="0" smtClean="0"/>
              <a:t> (2005) 910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03848" y="45811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NASA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Properties of Primary Cosmic Rays: </a:t>
            </a:r>
            <a:br>
              <a:rPr lang="en-GB" dirty="0" smtClean="0"/>
            </a:br>
            <a:r>
              <a:rPr lang="en-GB" dirty="0" smtClean="0"/>
              <a:t>Particle Content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07196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4005064"/>
            <a:ext cx="4104456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5" y="3972245"/>
            <a:ext cx="403244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04248" y="126876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Auger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308304" y="6309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HiRes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28184" y="26064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Some disagreement at highest energies!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 Spectrum of UHECRs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Expect </a:t>
            </a:r>
            <a:r>
              <a:rPr lang="en-GB" b="1" dirty="0" smtClean="0"/>
              <a:t>GZK cut-off</a:t>
            </a:r>
            <a:r>
              <a:rPr lang="en-GB" dirty="0" smtClean="0"/>
              <a:t> at high energy </a:t>
            </a:r>
            <a:br>
              <a:rPr lang="en-GB" dirty="0" smtClean="0"/>
            </a:br>
            <a:r>
              <a:rPr lang="en-GB" dirty="0" smtClean="0"/>
              <a:t>owing to </a:t>
            </a:r>
            <a:r>
              <a:rPr lang="en-GB" dirty="0" err="1" smtClean="0"/>
              <a:t>pion</a:t>
            </a:r>
            <a:r>
              <a:rPr lang="en-GB" dirty="0" smtClean="0"/>
              <a:t> </a:t>
            </a:r>
            <a:r>
              <a:rPr lang="en-GB" dirty="0" err="1" smtClean="0"/>
              <a:t>photoproduction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via </a:t>
            </a:r>
            <a:r>
              <a:rPr lang="el-GR" dirty="0" smtClean="0"/>
              <a:t>Δ</a:t>
            </a:r>
            <a:r>
              <a:rPr lang="en-GB" dirty="0" smtClean="0"/>
              <a:t> resonance</a:t>
            </a:r>
          </a:p>
          <a:p>
            <a:pPr lvl="1"/>
            <a:r>
              <a:rPr lang="en-GB" dirty="0" smtClean="0"/>
              <a:t>γ + p → </a:t>
            </a:r>
            <a:r>
              <a:rPr lang="el-GR" dirty="0" smtClean="0"/>
              <a:t>Δ</a:t>
            </a:r>
            <a:r>
              <a:rPr lang="en-GB" baseline="30000" dirty="0" smtClean="0"/>
              <a:t>+</a:t>
            </a:r>
            <a:r>
              <a:rPr lang="en-GB" dirty="0" smtClean="0"/>
              <a:t> → p + </a:t>
            </a:r>
            <a:r>
              <a:rPr lang="el-GR" dirty="0" smtClean="0"/>
              <a:t>π</a:t>
            </a:r>
            <a:r>
              <a:rPr lang="en-GB" baseline="30000" dirty="0" smtClean="0"/>
              <a:t>0</a:t>
            </a:r>
            <a:r>
              <a:rPr lang="en-GB" dirty="0" smtClean="0"/>
              <a:t> (or n + </a:t>
            </a:r>
            <a:r>
              <a:rPr lang="el-GR" dirty="0" smtClean="0"/>
              <a:t>π</a:t>
            </a:r>
            <a:r>
              <a:rPr lang="en-GB" baseline="30000" dirty="0" smtClean="0"/>
              <a:t>+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requires E</a:t>
            </a:r>
            <a:r>
              <a:rPr lang="el-GR" baseline="-25000" dirty="0" smtClean="0"/>
              <a:t>γ</a:t>
            </a:r>
            <a:r>
              <a:rPr lang="en-GB" dirty="0" smtClean="0"/>
              <a:t> = 145 </a:t>
            </a:r>
            <a:r>
              <a:rPr lang="en-GB" dirty="0" err="1" smtClean="0"/>
              <a:t>MeV</a:t>
            </a:r>
            <a:r>
              <a:rPr lang="en-GB" dirty="0" smtClean="0"/>
              <a:t> (150 </a:t>
            </a:r>
            <a:r>
              <a:rPr lang="en-GB" dirty="0" err="1" smtClean="0"/>
              <a:t>MeV</a:t>
            </a:r>
            <a:r>
              <a:rPr lang="en-GB" dirty="0" smtClean="0"/>
              <a:t>) for proton at rest</a:t>
            </a:r>
          </a:p>
          <a:p>
            <a:pPr lvl="2"/>
            <a:r>
              <a:rPr lang="en-GB" dirty="0" smtClean="0"/>
              <a:t>energy of CMB photon 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3 </a:t>
            </a:r>
            <a:r>
              <a:rPr lang="en-GB" dirty="0" err="1" smtClean="0"/>
              <a:t>k</a:t>
            </a:r>
            <a:r>
              <a:rPr lang="en-GB" baseline="-25000" dirty="0" err="1" smtClean="0"/>
              <a:t>B</a:t>
            </a:r>
            <a:r>
              <a:rPr lang="en-GB" dirty="0" smtClean="0"/>
              <a:t> T = 7×10</a:t>
            </a:r>
            <a:r>
              <a:rPr lang="en-GB" baseline="30000" dirty="0" smtClean="0"/>
              <a:t>−4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r>
              <a:rPr lang="en-GB" dirty="0" smtClean="0"/>
              <a:t> on average </a:t>
            </a:r>
          </a:p>
          <a:p>
            <a:pPr lvl="2"/>
            <a:r>
              <a:rPr lang="en-GB" dirty="0" smtClean="0"/>
              <a:t>so require proton </a:t>
            </a:r>
            <a:r>
              <a:rPr lang="el-GR" dirty="0" smtClean="0"/>
              <a:t>γ</a:t>
            </a:r>
            <a:r>
              <a:rPr lang="en-GB" dirty="0" smtClean="0"/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2×10</a:t>
            </a:r>
            <a:r>
              <a:rPr lang="en-GB" baseline="30000" dirty="0" smtClean="0"/>
              <a:t>11</a:t>
            </a:r>
            <a:r>
              <a:rPr lang="en-GB" dirty="0" smtClean="0"/>
              <a:t>, i.e.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p</a:t>
            </a:r>
            <a:r>
              <a:rPr lang="en-GB" dirty="0" smtClean="0"/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 2×10</a:t>
            </a:r>
            <a:r>
              <a:rPr lang="en-GB" baseline="30000" dirty="0" smtClean="0"/>
              <a:t>20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endParaRPr lang="en-GB" dirty="0" smtClean="0"/>
          </a:p>
          <a:p>
            <a:pPr lvl="2"/>
            <a:r>
              <a:rPr lang="en-GB" dirty="0" smtClean="0"/>
              <a:t>this is an overestimate, because protons will see high-energy tail of CMB blackbody—true </a:t>
            </a:r>
            <a:r>
              <a:rPr lang="en-GB" dirty="0" err="1" smtClean="0"/>
              <a:t>cutoff</a:t>
            </a:r>
            <a:r>
              <a:rPr lang="en-GB" dirty="0" smtClean="0"/>
              <a:t> is about 5×10</a:t>
            </a:r>
            <a:r>
              <a:rPr lang="en-GB" baseline="30000" dirty="0" smtClean="0"/>
              <a:t>19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endParaRPr lang="en-GB" dirty="0" smtClean="0"/>
          </a:p>
          <a:p>
            <a:r>
              <a:rPr lang="en-GB" dirty="0" smtClean="0"/>
              <a:t>Result: protons with energies &gt; 10</a:t>
            </a:r>
            <a:r>
              <a:rPr lang="en-GB" baseline="30000" dirty="0" smtClean="0"/>
              <a:t>20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r>
              <a:rPr lang="en-GB" dirty="0" smtClean="0"/>
              <a:t> lose energy as they travel</a:t>
            </a:r>
          </a:p>
          <a:p>
            <a:pPr lvl="1"/>
            <a:r>
              <a:rPr lang="en-GB" dirty="0" smtClean="0"/>
              <a:t>effective range of &gt;GZK protons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100 </a:t>
            </a:r>
            <a:r>
              <a:rPr lang="en-GB" dirty="0" err="1" smtClean="0"/>
              <a:t>Mpc</a:t>
            </a:r>
            <a:r>
              <a:rPr lang="en-GB" dirty="0" smtClean="0"/>
              <a:t> essentially independent of initial energy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3764" b="3691"/>
          <a:stretch>
            <a:fillRect/>
          </a:stretch>
        </p:blipFill>
        <p:spPr bwMode="auto">
          <a:xfrm>
            <a:off x="5004048" y="26126"/>
            <a:ext cx="3682380" cy="289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04248" y="28529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distance (</a:t>
            </a:r>
            <a:r>
              <a:rPr lang="en-GB" dirty="0" err="1" smtClean="0"/>
              <a:t>Mpc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283968" y="18864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/>
              <a:t>E</a:t>
            </a:r>
            <a:r>
              <a:rPr lang="en-GB" baseline="-25000" dirty="0" err="1" smtClean="0"/>
              <a:t>p</a:t>
            </a:r>
            <a:r>
              <a:rPr lang="en-GB" dirty="0" smtClean="0"/>
              <a:t> (</a:t>
            </a:r>
            <a:r>
              <a:rPr lang="en-GB" dirty="0" err="1" smtClean="0"/>
              <a:t>eV</a:t>
            </a:r>
            <a:r>
              <a:rPr lang="en-GB" dirty="0" smtClean="0"/>
              <a:t>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Observation of GZK </a:t>
            </a:r>
            <a:r>
              <a:rPr lang="en-GB" dirty="0" err="1" smtClean="0"/>
              <a:t>Cutoff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Seen by both Auger and</a:t>
            </a:r>
            <a:br>
              <a:rPr lang="en-GB" dirty="0" smtClean="0"/>
            </a:br>
            <a:r>
              <a:rPr lang="en-GB" dirty="0" err="1" smtClean="0"/>
              <a:t>HiRes</a:t>
            </a:r>
            <a:endParaRPr lang="en-GB" dirty="0" smtClean="0"/>
          </a:p>
          <a:p>
            <a:pPr lvl="1"/>
            <a:r>
              <a:rPr lang="en-GB" dirty="0" smtClean="0"/>
              <a:t>apparent difference is</a:t>
            </a:r>
            <a:br>
              <a:rPr lang="en-GB" dirty="0" smtClean="0"/>
            </a:br>
            <a:r>
              <a:rPr lang="en-GB" dirty="0" smtClean="0"/>
              <a:t>consistent with </a:t>
            </a:r>
            <a:br>
              <a:rPr lang="en-GB" dirty="0" smtClean="0"/>
            </a:br>
            <a:r>
              <a:rPr lang="en-GB" dirty="0" smtClean="0"/>
              <a:t>systematic error in </a:t>
            </a:r>
            <a:br>
              <a:rPr lang="en-GB" dirty="0" smtClean="0"/>
            </a:br>
            <a:r>
              <a:rPr lang="en-GB" dirty="0" smtClean="0"/>
              <a:t>energy scale</a:t>
            </a:r>
          </a:p>
          <a:p>
            <a:r>
              <a:rPr lang="en-GB" dirty="0" smtClean="0"/>
              <a:t>This implies that sources</a:t>
            </a:r>
            <a:br>
              <a:rPr lang="en-GB" dirty="0" smtClean="0"/>
            </a:br>
            <a:r>
              <a:rPr lang="en-GB" dirty="0" smtClean="0"/>
              <a:t>of UHECRs are genuinely</a:t>
            </a:r>
            <a:br>
              <a:rPr lang="en-GB" dirty="0" smtClean="0"/>
            </a:br>
            <a:r>
              <a:rPr lang="en-GB" dirty="0" smtClean="0"/>
              <a:t>astrophysical objects</a:t>
            </a:r>
          </a:p>
          <a:p>
            <a:pPr lvl="1"/>
            <a:r>
              <a:rPr lang="en-GB" dirty="0" smtClean="0"/>
              <a:t>local sources, e.g. decay of some kind of </a:t>
            </a:r>
            <a:r>
              <a:rPr lang="en-GB" dirty="0" err="1" smtClean="0"/>
              <a:t>superheavy</a:t>
            </a:r>
            <a:r>
              <a:rPr lang="en-GB" dirty="0" smtClean="0"/>
              <a:t> </a:t>
            </a:r>
            <a:r>
              <a:rPr lang="en-GB" dirty="0" err="1" smtClean="0"/>
              <a:t>metastable</a:t>
            </a:r>
            <a:r>
              <a:rPr lang="en-GB" dirty="0" smtClean="0"/>
              <a:t> dark matter, would not show </a:t>
            </a:r>
            <a:r>
              <a:rPr lang="en-GB" dirty="0" err="1" smtClean="0"/>
              <a:t>cutoff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465351"/>
            <a:ext cx="44577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Combined CR Energy Spectrum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54578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58052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Energy scales adjusted based on pair-production dip just below 10</a:t>
            </a:r>
            <a:r>
              <a:rPr lang="en-GB" baseline="30000" dirty="0" smtClean="0"/>
              <a:t>19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r>
              <a:rPr lang="en-GB" dirty="0" smtClean="0"/>
              <a:t>.</a:t>
            </a:r>
            <a:br>
              <a:rPr lang="en-GB" dirty="0" smtClean="0"/>
            </a:br>
            <a:r>
              <a:rPr lang="en-GB" dirty="0" smtClean="0"/>
              <a:t>Taken from Nagano (2009)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Cosmic Ray Anisotropy: Dipole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56483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47664" y="16288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MILAGRO</a:t>
            </a:r>
            <a:endParaRPr lang="en-GB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81128"/>
            <a:ext cx="37814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560" y="45091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IceCube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1700808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Consistently observed by many experiments.</a:t>
            </a:r>
          </a:p>
          <a:p>
            <a:endParaRPr lang="en-GB" dirty="0" smtClean="0"/>
          </a:p>
          <a:p>
            <a:r>
              <a:rPr lang="en-GB" dirty="0" smtClean="0"/>
              <a:t>Probably caused by Sun’s orbital motion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Cosmic Ray Anisotropy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444208" y="19168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MILAGRO</a:t>
            </a:r>
            <a:endParaRPr lang="en-GB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7824"/>
            <a:ext cx="56769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241400"/>
            <a:ext cx="4639072" cy="33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27584" y="3717032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Small-scale anisotropy</a:t>
            </a:r>
          </a:p>
          <a:p>
            <a:endParaRPr lang="en-GB" dirty="0" smtClean="0"/>
          </a:p>
          <a:p>
            <a:r>
              <a:rPr lang="en-GB" dirty="0" smtClean="0"/>
              <a:t>Local source?</a:t>
            </a:r>
          </a:p>
          <a:p>
            <a:endParaRPr lang="en-GB" dirty="0" smtClean="0"/>
          </a:p>
          <a:p>
            <a:r>
              <a:rPr lang="en-GB" dirty="0" smtClean="0"/>
              <a:t>Magnetic field effect?</a:t>
            </a:r>
          </a:p>
          <a:p>
            <a:endParaRPr lang="en-GB" dirty="0" smtClean="0"/>
          </a:p>
          <a:p>
            <a:r>
              <a:rPr lang="en-GB" dirty="0" err="1" smtClean="0"/>
              <a:t>Heliotail</a:t>
            </a:r>
            <a:r>
              <a:rPr lang="en-GB" dirty="0" smtClean="0"/>
              <a:t>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Detection of Air Showers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43192" cy="487375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Cherenkov radiation</a:t>
            </a:r>
          </a:p>
          <a:p>
            <a:pPr lvl="1"/>
            <a:r>
              <a:rPr lang="en-GB" dirty="0" smtClean="0"/>
              <a:t>emitted by charged particles in the shower travelling at speeds &gt; </a:t>
            </a:r>
            <a:r>
              <a:rPr lang="en-GB" i="1" dirty="0" err="1" smtClean="0"/>
              <a:t>c</a:t>
            </a:r>
            <a:r>
              <a:rPr lang="en-GB" dirty="0" err="1" smtClean="0"/>
              <a:t>/</a:t>
            </a:r>
            <a:r>
              <a:rPr lang="en-GB" i="1" dirty="0" err="1" smtClean="0"/>
              <a:t>n</a:t>
            </a:r>
            <a:r>
              <a:rPr lang="en-GB" i="1" dirty="0" smtClean="0"/>
              <a:t> </a:t>
            </a:r>
            <a:r>
              <a:rPr lang="en-GB" dirty="0" smtClean="0"/>
              <a:t>where </a:t>
            </a:r>
            <a:r>
              <a:rPr lang="en-GB" i="1" dirty="0" smtClean="0"/>
              <a:t>n</a:t>
            </a:r>
            <a:r>
              <a:rPr lang="en-GB" dirty="0" smtClean="0"/>
              <a:t> is refractive index</a:t>
            </a:r>
          </a:p>
          <a:p>
            <a:pPr lvl="2"/>
            <a:r>
              <a:rPr lang="en-GB" dirty="0" smtClean="0"/>
              <a:t>forward peaked</a:t>
            </a:r>
          </a:p>
          <a:p>
            <a:pPr lvl="2"/>
            <a:r>
              <a:rPr lang="en-GB" dirty="0" smtClean="0"/>
              <a:t>faint, so requires dark skies</a:t>
            </a:r>
          </a:p>
          <a:p>
            <a:pPr lvl="2"/>
            <a:r>
              <a:rPr lang="en-GB" dirty="0" smtClean="0"/>
              <a:t>relatively low energy threshold</a:t>
            </a:r>
          </a:p>
          <a:p>
            <a:pPr lvl="2"/>
            <a:r>
              <a:rPr lang="en-GB" dirty="0" smtClean="0"/>
              <a:t>works for both </a:t>
            </a:r>
            <a:r>
              <a:rPr lang="en-GB" dirty="0" err="1" smtClean="0"/>
              <a:t>hadron</a:t>
            </a:r>
            <a:r>
              <a:rPr lang="en-GB" dirty="0" smtClean="0"/>
              <a:t> and photon cascades—basis of ground-based </a:t>
            </a:r>
            <a:r>
              <a:rPr lang="el-GR" dirty="0" smtClean="0"/>
              <a:t>γ</a:t>
            </a:r>
            <a:r>
              <a:rPr lang="en-GB" dirty="0" smtClean="0"/>
              <a:t>-ray astronomy</a:t>
            </a:r>
          </a:p>
          <a:p>
            <a:r>
              <a:rPr lang="en-GB" dirty="0" smtClean="0"/>
              <a:t>Nitrogen fluorescence </a:t>
            </a:r>
          </a:p>
          <a:p>
            <a:pPr lvl="1"/>
            <a:r>
              <a:rPr lang="en-GB" dirty="0" smtClean="0"/>
              <a:t>UV radiation emitted by excited nitrogen molecules</a:t>
            </a:r>
          </a:p>
          <a:p>
            <a:pPr lvl="2"/>
            <a:r>
              <a:rPr lang="en-GB" dirty="0" smtClean="0"/>
              <a:t>isotropic</a:t>
            </a:r>
          </a:p>
          <a:p>
            <a:pPr lvl="2"/>
            <a:r>
              <a:rPr lang="en-GB" dirty="0" smtClean="0"/>
              <a:t>requires dark skies</a:t>
            </a:r>
          </a:p>
          <a:p>
            <a:r>
              <a:rPr lang="en-GB" dirty="0" smtClean="0"/>
              <a:t>Detection of shower particles on ground</a:t>
            </a:r>
          </a:p>
          <a:p>
            <a:pPr lvl="1"/>
            <a:r>
              <a:rPr lang="en-GB" dirty="0" smtClean="0"/>
              <a:t>usually using water Cherenkov detectors</a:t>
            </a:r>
          </a:p>
          <a:p>
            <a:pPr lvl="2"/>
            <a:r>
              <a:rPr lang="en-GB" dirty="0" smtClean="0"/>
              <a:t>higher threshold</a:t>
            </a:r>
          </a:p>
          <a:p>
            <a:pPr lvl="2"/>
            <a:r>
              <a:rPr lang="en-GB" dirty="0" smtClean="0"/>
              <a:t>not dependent on sky conditions</a:t>
            </a:r>
          </a:p>
          <a:p>
            <a:pPr lvl="2"/>
            <a:r>
              <a:rPr lang="en-GB" dirty="0" smtClean="0"/>
              <a:t>works better for </a:t>
            </a:r>
            <a:r>
              <a:rPr lang="en-GB" dirty="0" err="1" smtClean="0"/>
              <a:t>hadron</a:t>
            </a:r>
            <a:r>
              <a:rPr lang="en-GB" dirty="0" smtClean="0"/>
              <a:t>-induced showers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Detection of UHE Gammas and CRs: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UHE </a:t>
            </a:r>
            <a:r>
              <a:rPr lang="en-GB" dirty="0" err="1" smtClean="0"/>
              <a:t>astroparticles</a:t>
            </a:r>
            <a:r>
              <a:rPr lang="en-GB" dirty="0" smtClean="0"/>
              <a:t> are easier to detect from the ground than from space</a:t>
            </a:r>
          </a:p>
          <a:p>
            <a:pPr lvl="1"/>
            <a:r>
              <a:rPr lang="en-GB" dirty="0" smtClean="0"/>
              <a:t>large detectors covering large effective areas are not easy to put into orbit</a:t>
            </a:r>
          </a:p>
          <a:p>
            <a:r>
              <a:rPr lang="en-GB" dirty="0" smtClean="0"/>
              <a:t>Cherenkov, fluorescence and ground-array technologies all well established</a:t>
            </a:r>
          </a:p>
          <a:p>
            <a:pPr lvl="1"/>
            <a:r>
              <a:rPr lang="en-GB" dirty="0" smtClean="0"/>
              <a:t>each technique has advantages and disadvantages</a:t>
            </a:r>
          </a:p>
          <a:p>
            <a:pPr lvl="1"/>
            <a:r>
              <a:rPr lang="en-GB" dirty="0" smtClean="0"/>
              <a:t>“hybrid” detectors using multiple techniques are effective</a:t>
            </a:r>
          </a:p>
          <a:p>
            <a:r>
              <a:rPr lang="en-GB" dirty="0" err="1" smtClean="0"/>
              <a:t>Multiwavelength</a:t>
            </a:r>
            <a:r>
              <a:rPr lang="en-GB" dirty="0" smtClean="0"/>
              <a:t> studies of interesting objects provide increasingly good constraints on models</a:t>
            </a:r>
          </a:p>
          <a:p>
            <a:pPr lvl="1"/>
            <a:r>
              <a:rPr lang="en-GB" dirty="0" smtClean="0"/>
              <a:t>relevant for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  <a:r>
              <a:rPr lang="el-GR" dirty="0" smtClean="0"/>
              <a:t>γ</a:t>
            </a:r>
            <a:r>
              <a:rPr lang="en-GB" dirty="0" smtClean="0"/>
              <a:t>-rays, not for CRs because of lack of directionality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Cherenkov Radiation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266928" cy="4873752"/>
          </a:xfrm>
        </p:spPr>
        <p:txBody>
          <a:bodyPr/>
          <a:lstStyle/>
          <a:p>
            <a:r>
              <a:rPr lang="en-GB" dirty="0" smtClean="0"/>
              <a:t>Radiation emitted by charged particle travelling faster than speed of light in a medium</a:t>
            </a:r>
          </a:p>
          <a:p>
            <a:pPr lvl="1"/>
            <a:r>
              <a:rPr lang="en-GB" dirty="0" err="1" smtClean="0"/>
              <a:t>wavefronts</a:t>
            </a:r>
            <a:r>
              <a:rPr lang="en-GB" dirty="0" smtClean="0"/>
              <a:t> constructively interfere to produce cone of radiation</a:t>
            </a:r>
          </a:p>
          <a:p>
            <a:pPr lvl="2"/>
            <a:r>
              <a:rPr lang="en-GB" dirty="0" smtClean="0"/>
              <a:t>angle of cone given by</a:t>
            </a:r>
            <a:br>
              <a:rPr lang="en-GB" dirty="0" smtClean="0"/>
            </a:br>
            <a:r>
              <a:rPr lang="en-GB" dirty="0" err="1" smtClean="0"/>
              <a:t>cos</a:t>
            </a:r>
            <a:r>
              <a:rPr lang="en-GB" dirty="0" smtClean="0"/>
              <a:t> </a:t>
            </a:r>
            <a:r>
              <a:rPr lang="el-GR" i="1" dirty="0" smtClean="0"/>
              <a:t>θ</a:t>
            </a:r>
            <a:r>
              <a:rPr lang="en-GB" dirty="0" smtClean="0"/>
              <a:t> = 1/</a:t>
            </a:r>
            <a:r>
              <a:rPr lang="el-GR" i="1" dirty="0" smtClean="0">
                <a:latin typeface="Arial" pitchFamily="34" charset="0"/>
                <a:cs typeface="Arial" pitchFamily="34" charset="0"/>
              </a:rPr>
              <a:t>β</a:t>
            </a:r>
            <a:r>
              <a:rPr lang="en-GB" i="1" dirty="0" smtClean="0"/>
              <a:t>n</a:t>
            </a:r>
          </a:p>
          <a:p>
            <a:pPr lvl="2"/>
            <a:r>
              <a:rPr lang="en-GB" dirty="0" smtClean="0"/>
              <a:t>for </a:t>
            </a:r>
            <a:r>
              <a:rPr lang="en-GB" dirty="0" err="1" smtClean="0"/>
              <a:t>astroparticle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applications usually</a:t>
            </a:r>
            <a:br>
              <a:rPr lang="en-GB" dirty="0" smtClean="0"/>
            </a:br>
            <a:r>
              <a:rPr lang="el-GR" i="1" dirty="0" smtClean="0">
                <a:latin typeface="Arial" pitchFamily="34" charset="0"/>
                <a:cs typeface="Arial" pitchFamily="34" charset="0"/>
              </a:rPr>
              <a:t>β</a:t>
            </a:r>
            <a:r>
              <a:rPr lang="en-GB" i="1" dirty="0" smtClean="0"/>
              <a:t> </a:t>
            </a:r>
            <a:r>
              <a:rPr lang="en-GB" dirty="0" smtClean="0"/>
              <a:t>≈ 1</a:t>
            </a:r>
          </a:p>
          <a:p>
            <a:pPr lvl="2"/>
            <a:r>
              <a:rPr lang="en-GB" dirty="0" smtClean="0"/>
              <a:t>hence in air </a:t>
            </a:r>
            <a:r>
              <a:rPr lang="el-GR" i="1" dirty="0" smtClean="0"/>
              <a:t>θ</a:t>
            </a:r>
            <a:r>
              <a:rPr lang="en-GB" dirty="0" smtClean="0"/>
              <a:t> ≈ 1.3°</a:t>
            </a:r>
            <a:br>
              <a:rPr lang="en-GB" dirty="0" smtClean="0"/>
            </a:br>
            <a:r>
              <a:rPr lang="en-GB" dirty="0" smtClean="0"/>
              <a:t>(depends on temperature);</a:t>
            </a:r>
            <a:br>
              <a:rPr lang="en-GB" dirty="0" smtClean="0"/>
            </a:br>
            <a:r>
              <a:rPr lang="en-GB" dirty="0" smtClean="0"/>
              <a:t>in water </a:t>
            </a:r>
            <a:r>
              <a:rPr lang="el-GR" i="1" dirty="0" smtClean="0"/>
              <a:t>θ</a:t>
            </a:r>
            <a:r>
              <a:rPr lang="en-GB" dirty="0" smtClean="0"/>
              <a:t> ≈ 41° (40° for ice)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Picture 4" descr="slow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340768"/>
            <a:ext cx="2266950" cy="2266950"/>
          </a:xfrm>
          <a:prstGeom prst="rect">
            <a:avLst/>
          </a:prstGeom>
        </p:spPr>
      </p:pic>
      <p:pic>
        <p:nvPicPr>
          <p:cNvPr id="8" name="Picture 7" descr="200px-Cherenkov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573016"/>
            <a:ext cx="1905000" cy="1771650"/>
          </a:xfrm>
          <a:prstGeom prst="rect">
            <a:avLst/>
          </a:prstGeom>
        </p:spPr>
      </p:pic>
      <p:pic>
        <p:nvPicPr>
          <p:cNvPr id="8194" name="Picture 2" descr="http://cbooth.staff.shef.ac.uk/phy6040det/fast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27" y="4077072"/>
            <a:ext cx="2296952" cy="229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Cherenkov Radiation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Spectrum of radiation is given by Frank-Tamm formula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i="1" dirty="0" smtClean="0">
                <a:solidFill>
                  <a:schemeClr val="tx1"/>
                </a:solidFill>
              </a:rPr>
              <a:t>μ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/>
              <a:t>is permeability of medium, </a:t>
            </a:r>
            <a:r>
              <a:rPr lang="en-GB" i="1" dirty="0" smtClean="0">
                <a:solidFill>
                  <a:schemeClr val="tx1"/>
                </a:solidFill>
              </a:rPr>
              <a:t>n</a:t>
            </a:r>
            <a:r>
              <a:rPr lang="en-GB" dirty="0" smtClean="0"/>
              <a:t> its refractive index, </a:t>
            </a:r>
            <a:r>
              <a:rPr lang="en-GB" i="1" dirty="0" smtClean="0">
                <a:solidFill>
                  <a:schemeClr val="tx1"/>
                </a:solidFill>
              </a:rPr>
              <a:t>q</a:t>
            </a:r>
            <a:r>
              <a:rPr lang="en-GB" dirty="0" smtClean="0"/>
              <a:t> charge of particle, </a:t>
            </a:r>
            <a:r>
              <a:rPr lang="el-GR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</a:t>
            </a:r>
            <a:r>
              <a:rPr lang="en-GB" dirty="0" smtClean="0"/>
              <a:t> its speed, </a:t>
            </a:r>
            <a:r>
              <a:rPr lang="el-GR" i="1" dirty="0" smtClean="0">
                <a:solidFill>
                  <a:schemeClr val="tx1"/>
                </a:solidFill>
              </a:rPr>
              <a:t>ω</a:t>
            </a:r>
            <a:r>
              <a:rPr lang="en-GB" i="1" dirty="0" smtClean="0"/>
              <a:t> </a:t>
            </a:r>
            <a:r>
              <a:rPr lang="en-GB" dirty="0" smtClean="0"/>
              <a:t>emitted angular frequency, </a:t>
            </a:r>
            <a:r>
              <a:rPr lang="en-GB" i="1" dirty="0" smtClean="0">
                <a:solidFill>
                  <a:schemeClr val="tx1"/>
                </a:solidFill>
              </a:rPr>
              <a:t>x</a:t>
            </a:r>
            <a:r>
              <a:rPr lang="en-GB" dirty="0" smtClean="0"/>
              <a:t> length traversed</a:t>
            </a:r>
          </a:p>
          <a:p>
            <a:pPr lvl="2"/>
            <a:r>
              <a:rPr lang="en-GB" dirty="0" smtClean="0"/>
              <a:t>note that </a:t>
            </a:r>
            <a:r>
              <a:rPr lang="en-GB" dirty="0" err="1" smtClean="0"/>
              <a:t>d</a:t>
            </a:r>
            <a:r>
              <a:rPr lang="en-GB" i="1" dirty="0" err="1" smtClean="0"/>
              <a:t>E</a:t>
            </a:r>
            <a:r>
              <a:rPr lang="en-GB" dirty="0" smtClean="0"/>
              <a:t> </a:t>
            </a:r>
            <a:r>
              <a:rPr lang="en-GB" dirty="0" smtClean="0">
                <a:latin typeface="Cambria Math"/>
                <a:ea typeface="Cambria Math"/>
              </a:rPr>
              <a:t>∝ </a:t>
            </a:r>
            <a:r>
              <a:rPr lang="el-GR" i="1" dirty="0" smtClean="0">
                <a:ea typeface="Cambria Math"/>
              </a:rPr>
              <a:t>ω</a:t>
            </a:r>
            <a:r>
              <a:rPr lang="en-GB" dirty="0" smtClean="0">
                <a:ea typeface="Cambria Math"/>
              </a:rPr>
              <a:t>; spectrum is continuous, but </a:t>
            </a:r>
            <a:br>
              <a:rPr lang="en-GB" dirty="0" smtClean="0">
                <a:ea typeface="Cambria Math"/>
              </a:rPr>
            </a:br>
            <a:r>
              <a:rPr lang="en-GB" dirty="0" smtClean="0">
                <a:ea typeface="Cambria Math"/>
              </a:rPr>
              <a:t>in general radiation is most intense at </a:t>
            </a:r>
            <a:br>
              <a:rPr lang="en-GB" dirty="0" smtClean="0">
                <a:ea typeface="Cambria Math"/>
              </a:rPr>
            </a:br>
            <a:r>
              <a:rPr lang="en-GB" dirty="0" smtClean="0">
                <a:ea typeface="Cambria Math"/>
              </a:rPr>
              <a:t>high frequencies</a:t>
            </a:r>
          </a:p>
          <a:p>
            <a:r>
              <a:rPr lang="en-GB" dirty="0" smtClean="0">
                <a:ea typeface="Cambria Math"/>
              </a:rPr>
              <a:t>Threshold given by </a:t>
            </a:r>
            <a:r>
              <a:rPr lang="el-GR" i="1" dirty="0" smtClean="0">
                <a:latin typeface="Arial" pitchFamily="34" charset="0"/>
                <a:ea typeface="Cambria Math"/>
                <a:cs typeface="Arial" pitchFamily="34" charset="0"/>
              </a:rPr>
              <a:t>β</a:t>
            </a:r>
            <a:r>
              <a:rPr lang="en-GB" dirty="0" smtClean="0">
                <a:ea typeface="Cambria Math"/>
              </a:rPr>
              <a:t> &gt; 1/</a:t>
            </a:r>
            <a:r>
              <a:rPr lang="en-GB" i="1" dirty="0" smtClean="0">
                <a:ea typeface="Cambria Math"/>
              </a:rPr>
              <a:t>n</a:t>
            </a:r>
          </a:p>
          <a:p>
            <a:pPr lvl="1"/>
            <a:r>
              <a:rPr lang="en-GB" dirty="0" smtClean="0">
                <a:ea typeface="Cambria Math"/>
              </a:rPr>
              <a:t>below this no Cherenkov radiation </a:t>
            </a:r>
            <a:br>
              <a:rPr lang="en-GB" dirty="0" smtClean="0">
                <a:ea typeface="Cambria Math"/>
              </a:rPr>
            </a:br>
            <a:r>
              <a:rPr lang="en-GB" dirty="0" smtClean="0">
                <a:ea typeface="Cambria Math"/>
              </a:rPr>
              <a:t>emitted</a:t>
            </a:r>
          </a:p>
          <a:p>
            <a:pPr lvl="2"/>
            <a:r>
              <a:rPr lang="en-GB" dirty="0" smtClean="0">
                <a:ea typeface="Cambria Math"/>
              </a:rPr>
              <a:t>basis of “threshold Cerenkov counters” used</a:t>
            </a:r>
            <a:br>
              <a:rPr lang="en-GB" dirty="0" smtClean="0">
                <a:ea typeface="Cambria Math"/>
              </a:rPr>
            </a:br>
            <a:r>
              <a:rPr lang="en-GB" dirty="0" smtClean="0">
                <a:ea typeface="Cambria Math"/>
              </a:rPr>
              <a:t>for particle ID in particle physics 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6</a:t>
            </a:fld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49488" y="2068513"/>
          <a:ext cx="39116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3" imgW="3911400" imgH="774360" progId="Equation.3">
                  <p:embed/>
                </p:oleObj>
              </mc:Choice>
              <mc:Fallback>
                <p:oleObj name="Equation" r:id="rId3" imgW="3911400" imgH="774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9488" y="2068513"/>
                        <a:ext cx="3911600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7499" y="3501008"/>
            <a:ext cx="23812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Fluorescence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Misnamed!</a:t>
            </a:r>
          </a:p>
          <a:p>
            <a:pPr lvl="1"/>
            <a:r>
              <a:rPr lang="en-GB" dirty="0" smtClean="0"/>
              <a:t>it’s really scintillation</a:t>
            </a:r>
          </a:p>
          <a:p>
            <a:r>
              <a:rPr lang="en-GB" dirty="0" smtClean="0"/>
              <a:t>Emitted </a:t>
            </a:r>
            <a:r>
              <a:rPr lang="en-GB" dirty="0" err="1" smtClean="0"/>
              <a:t>isotropically</a:t>
            </a:r>
            <a:endParaRPr lang="en-GB" dirty="0" smtClean="0"/>
          </a:p>
          <a:p>
            <a:pPr lvl="1"/>
            <a:r>
              <a:rPr lang="en-GB" dirty="0" smtClean="0"/>
              <a:t>in contrast to Cherenkov</a:t>
            </a:r>
          </a:p>
          <a:p>
            <a:r>
              <a:rPr lang="en-GB" dirty="0" smtClean="0"/>
              <a:t>Almost independent of</a:t>
            </a:r>
            <a:br>
              <a:rPr lang="en-GB" dirty="0" smtClean="0"/>
            </a:br>
            <a:r>
              <a:rPr lang="en-GB" dirty="0" smtClean="0"/>
              <a:t>primary particle species</a:t>
            </a:r>
          </a:p>
          <a:p>
            <a:pPr lvl="1"/>
            <a:r>
              <a:rPr lang="en-GB" dirty="0" smtClean="0"/>
              <a:t>exciting particles are mainly e</a:t>
            </a:r>
            <a:r>
              <a:rPr lang="en-GB" baseline="30000" dirty="0" smtClean="0"/>
              <a:t>±</a:t>
            </a:r>
            <a:r>
              <a:rPr lang="en-GB" dirty="0" smtClean="0"/>
              <a:t> which are produced by both electromagnetic and </a:t>
            </a:r>
            <a:r>
              <a:rPr lang="en-GB" dirty="0" err="1" smtClean="0"/>
              <a:t>hadronic</a:t>
            </a:r>
            <a:r>
              <a:rPr lang="en-GB" dirty="0" smtClean="0"/>
              <a:t> cascades</a:t>
            </a:r>
          </a:p>
          <a:p>
            <a:pPr lvl="1"/>
            <a:r>
              <a:rPr lang="en-GB" dirty="0" smtClean="0"/>
              <a:t>light produced </a:t>
            </a:r>
            <a:r>
              <a:rPr lang="en-GB" dirty="0" smtClean="0">
                <a:latin typeface="Cambria Math"/>
                <a:ea typeface="Cambria Math"/>
              </a:rPr>
              <a:t>∝</a:t>
            </a:r>
            <a:r>
              <a:rPr lang="en-GB" dirty="0" smtClean="0"/>
              <a:t> energy deposited in atmosphere</a:t>
            </a:r>
          </a:p>
          <a:p>
            <a:r>
              <a:rPr lang="en-GB" dirty="0" smtClean="0"/>
              <a:t>Emitted light is in discrete lines in near UV</a:t>
            </a:r>
          </a:p>
          <a:p>
            <a:pPr lvl="1"/>
            <a:r>
              <a:rPr lang="en-GB" dirty="0" smtClean="0"/>
              <a:t>detection requires clear skies and nearly moonless nights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76672"/>
            <a:ext cx="4566285" cy="293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28184" y="620688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tx2"/>
                </a:solidFill>
              </a:rPr>
              <a:t>M. Ave </a:t>
            </a:r>
            <a:r>
              <a:rPr lang="fr-FR" sz="1400" i="1" dirty="0" smtClean="0">
                <a:solidFill>
                  <a:schemeClr val="tx2"/>
                </a:solidFill>
              </a:rPr>
              <a:t>et al., [AIRFLY </a:t>
            </a:r>
            <a:r>
              <a:rPr lang="fr-FR" sz="1400" i="1" dirty="0" err="1" smtClean="0">
                <a:solidFill>
                  <a:schemeClr val="tx2"/>
                </a:solidFill>
              </a:rPr>
              <a:t>Collab</a:t>
            </a:r>
            <a:r>
              <a:rPr lang="fr-FR" sz="1400" i="1" dirty="0" smtClean="0">
                <a:solidFill>
                  <a:schemeClr val="tx2"/>
                </a:solidFill>
              </a:rPr>
              <a:t>.], </a:t>
            </a:r>
            <a:r>
              <a:rPr lang="fr-FR" sz="1400" i="1" dirty="0" err="1" smtClean="0">
                <a:solidFill>
                  <a:schemeClr val="tx2"/>
                </a:solidFill>
              </a:rPr>
              <a:t>Astropart</a:t>
            </a:r>
            <a:r>
              <a:rPr lang="fr-FR" sz="1400" i="1" dirty="0" smtClean="0">
                <a:solidFill>
                  <a:schemeClr val="tx2"/>
                </a:solidFill>
              </a:rPr>
              <a:t>. Phys. </a:t>
            </a:r>
            <a:r>
              <a:rPr lang="fr-FR" sz="1400" b="1" dirty="0" smtClean="0">
                <a:solidFill>
                  <a:schemeClr val="tx2"/>
                </a:solidFill>
              </a:rPr>
              <a:t>28</a:t>
            </a:r>
            <a:r>
              <a:rPr lang="fr-FR" sz="1400" i="1" dirty="0" smtClean="0">
                <a:solidFill>
                  <a:schemeClr val="tx2"/>
                </a:solidFill>
              </a:rPr>
              <a:t> </a:t>
            </a:r>
            <a:r>
              <a:rPr lang="fr-FR" sz="1400" dirty="0" smtClean="0">
                <a:solidFill>
                  <a:schemeClr val="tx2"/>
                </a:solidFill>
              </a:rPr>
              <a:t>(2007) 41.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342900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Fluorescence spectrum excited by 3 </a:t>
            </a:r>
            <a:r>
              <a:rPr lang="en-GB" dirty="0" err="1" smtClean="0"/>
              <a:t>MeV</a:t>
            </a:r>
            <a:r>
              <a:rPr lang="en-GB" dirty="0" smtClean="0"/>
              <a:t> electrons in dry air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Schematic of Air-Shower Development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84296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5517232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Gamma-induced showers have different particle content and will peak at a different height from </a:t>
            </a:r>
            <a:r>
              <a:rPr lang="en-GB" dirty="0" err="1" smtClean="0"/>
              <a:t>hadron</a:t>
            </a:r>
            <a:r>
              <a:rPr lang="en-GB" dirty="0" smtClean="0"/>
              <a:t>-induced showers.  They also have a different morphology—note the </a:t>
            </a:r>
            <a:r>
              <a:rPr lang="en-GB" dirty="0" err="1" smtClean="0"/>
              <a:t>subshowers</a:t>
            </a:r>
            <a:r>
              <a:rPr lang="en-GB" dirty="0" smtClean="0"/>
              <a:t> in the </a:t>
            </a:r>
            <a:r>
              <a:rPr lang="en-GB" dirty="0" err="1" smtClean="0"/>
              <a:t>hadron</a:t>
            </a:r>
            <a:r>
              <a:rPr lang="en-GB" dirty="0" smtClean="0"/>
              <a:t>-induced cascade.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Air Shower Animation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6" name="protonshoweroverchicago_lores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844824"/>
            <a:ext cx="6858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7944" y="548680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hlinkClick r:id="rId4"/>
              </a:rPr>
              <a:t>http://astro.uchicago.edu/cosmus/projects/aires</a:t>
            </a:r>
            <a:endParaRPr lang="en-GB" sz="1600" dirty="0" smtClean="0"/>
          </a:p>
          <a:p>
            <a:r>
              <a:rPr lang="en-GB" sz="1600" dirty="0" smtClean="0"/>
              <a:t>Ave, </a:t>
            </a:r>
            <a:r>
              <a:rPr lang="en-GB" sz="1600" dirty="0" err="1" smtClean="0"/>
              <a:t>Surendran</a:t>
            </a:r>
            <a:r>
              <a:rPr lang="en-GB" sz="1600" dirty="0" smtClean="0"/>
              <a:t>, Yamamoto, </a:t>
            </a:r>
            <a:r>
              <a:rPr lang="en-GB" sz="1600" dirty="0" err="1" smtClean="0"/>
              <a:t>Landsberg</a:t>
            </a:r>
            <a:r>
              <a:rPr lang="en-GB" sz="1600" dirty="0" smtClean="0"/>
              <a:t>, </a:t>
            </a:r>
            <a:r>
              <a:rPr lang="en-GB" sz="1600" dirty="0" err="1" smtClean="0"/>
              <a:t>SubbaRao</a:t>
            </a:r>
            <a:r>
              <a:rPr lang="en-GB" sz="1600" dirty="0" smtClean="0"/>
              <a:t> (animation); </a:t>
            </a:r>
            <a:r>
              <a:rPr lang="en-GB" sz="1600" dirty="0" err="1" smtClean="0"/>
              <a:t>Sciutto</a:t>
            </a:r>
            <a:r>
              <a:rPr lang="en-GB" sz="1600" dirty="0" smtClean="0"/>
              <a:t> (AIRES simulation)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1553</TotalTime>
  <Words>1072</Words>
  <Application>Microsoft Office PowerPoint</Application>
  <PresentationFormat>On-screen Show (4:3)</PresentationFormat>
  <Paragraphs>284</Paragraphs>
  <Slides>40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Oriel</vt:lpstr>
      <vt:lpstr>Equation</vt:lpstr>
      <vt:lpstr>ASTROPARTICLE PHYSICS LECTURE 2</vt:lpstr>
      <vt:lpstr>High Energy Astroparticle Physics</vt:lpstr>
      <vt:lpstr>Detection of High Energy Astroparticles</vt:lpstr>
      <vt:lpstr>Detection of Air Showers</vt:lpstr>
      <vt:lpstr>Cherenkov Radiation</vt:lpstr>
      <vt:lpstr>Cherenkov Radiation</vt:lpstr>
      <vt:lpstr>Fluorescence</vt:lpstr>
      <vt:lpstr>Schematic of Air-Shower Development</vt:lpstr>
      <vt:lpstr>Air Shower Animation</vt:lpstr>
      <vt:lpstr>TeV Gamma-Ray Astronomy:  Imaging Atmospheric Cherenkov Telescopes</vt:lpstr>
      <vt:lpstr>TeV Gamma-Ray Astronomy:  Imaging Atmospheric Cherenkov Telescopes</vt:lpstr>
      <vt:lpstr>TeV Gamma-ray Observatories</vt:lpstr>
      <vt:lpstr>IACT Technology: H.E.S.S. (Namibia)</vt:lpstr>
      <vt:lpstr>IACT Technology: VERITAS (USA)</vt:lpstr>
      <vt:lpstr>IACT Technology: MAGIC (Canary Islands)</vt:lpstr>
      <vt:lpstr>Some Results</vt:lpstr>
      <vt:lpstr>Some Results</vt:lpstr>
      <vt:lpstr>Some Results</vt:lpstr>
      <vt:lpstr>HESS as a detector of cosmic-ray electrons</vt:lpstr>
      <vt:lpstr>PowerPoint Presentation</vt:lpstr>
      <vt:lpstr>Cosmic Ray Detectors</vt:lpstr>
      <vt:lpstr>Ground Array Technology</vt:lpstr>
      <vt:lpstr>Example of Ground Array </vt:lpstr>
      <vt:lpstr>Energy Reconstruction in Ground Arrays</vt:lpstr>
      <vt:lpstr>Direction Reconstruction in Ground Arrays</vt:lpstr>
      <vt:lpstr>Fluorescence Detector Technology</vt:lpstr>
      <vt:lpstr>Fluorescence Detector Technology</vt:lpstr>
      <vt:lpstr>Background Rejection</vt:lpstr>
      <vt:lpstr>Energy Reconstruction in Fluorescence Detector</vt:lpstr>
      <vt:lpstr>Energy Reconstruction in Fluorescence Detector</vt:lpstr>
      <vt:lpstr>Hybrid Detector Reconstruction</vt:lpstr>
      <vt:lpstr>Hybrid Event Schematic</vt:lpstr>
      <vt:lpstr>Properties of Primary Cosmic Rays:  Particle Content</vt:lpstr>
      <vt:lpstr>Properties of Primary Cosmic Rays:  Particle Content</vt:lpstr>
      <vt:lpstr>Energy Spectrum of UHECRs</vt:lpstr>
      <vt:lpstr>Observation of GZK Cutoff</vt:lpstr>
      <vt:lpstr>Combined CR Energy Spectrum</vt:lpstr>
      <vt:lpstr>Cosmic Ray Anisotropy: Dipole</vt:lpstr>
      <vt:lpstr>Cosmic Ray Anisotropy</vt:lpstr>
      <vt:lpstr>Detection of UHE Gammas and CRs: 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ASTROPARTICLE PHYSICS</dc:title>
  <dc:creator>Susan Cartwright</dc:creator>
  <cp:lastModifiedBy>Susan</cp:lastModifiedBy>
  <cp:revision>92</cp:revision>
  <dcterms:created xsi:type="dcterms:W3CDTF">2011-04-02T13:27:46Z</dcterms:created>
  <dcterms:modified xsi:type="dcterms:W3CDTF">2014-03-17T10:39:48Z</dcterms:modified>
</cp:coreProperties>
</file>